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5"/>
  </p:notesMasterIdLst>
  <p:handoutMasterIdLst>
    <p:handoutMasterId r:id="rId36"/>
  </p:handoutMasterIdLst>
  <p:sldIdLst>
    <p:sldId id="305" r:id="rId2"/>
    <p:sldId id="306" r:id="rId3"/>
    <p:sldId id="297" r:id="rId4"/>
    <p:sldId id="258" r:id="rId5"/>
    <p:sldId id="303" r:id="rId6"/>
    <p:sldId id="298" r:id="rId7"/>
    <p:sldId id="263" r:id="rId8"/>
    <p:sldId id="271" r:id="rId9"/>
    <p:sldId id="282" r:id="rId10"/>
    <p:sldId id="283" r:id="rId11"/>
    <p:sldId id="284" r:id="rId12"/>
    <p:sldId id="285" r:id="rId13"/>
    <p:sldId id="299" r:id="rId14"/>
    <p:sldId id="300" r:id="rId15"/>
    <p:sldId id="281" r:id="rId16"/>
    <p:sldId id="266" r:id="rId17"/>
    <p:sldId id="269" r:id="rId18"/>
    <p:sldId id="301" r:id="rId19"/>
    <p:sldId id="286" r:id="rId20"/>
    <p:sldId id="275" r:id="rId21"/>
    <p:sldId id="287" r:id="rId22"/>
    <p:sldId id="272" r:id="rId23"/>
    <p:sldId id="267" r:id="rId24"/>
    <p:sldId id="288" r:id="rId25"/>
    <p:sldId id="276" r:id="rId26"/>
    <p:sldId id="302" r:id="rId27"/>
    <p:sldId id="278" r:id="rId28"/>
    <p:sldId id="295" r:id="rId29"/>
    <p:sldId id="291" r:id="rId30"/>
    <p:sldId id="292" r:id="rId31"/>
    <p:sldId id="304" r:id="rId32"/>
    <p:sldId id="296"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Ruben Ferreira"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9"/>
    <p:restoredTop sz="94613"/>
  </p:normalViewPr>
  <p:slideViewPr>
    <p:cSldViewPr snapToGrid="0" snapToObjects="1">
      <p:cViewPr varScale="1">
        <p:scale>
          <a:sx n="119" d="100"/>
          <a:sy n="119" d="100"/>
        </p:scale>
        <p:origin x="106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5068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01874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60310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7072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16279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5993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025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216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6830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23849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979986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52950296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3126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875849" y="1995834"/>
            <a:ext cx="6297010" cy="874637"/>
          </a:xfrm>
        </p:spPr>
        <p:txBody>
          <a:bodyPr>
            <a:noAutofit/>
          </a:bodyPr>
          <a:lstStyle/>
          <a:p>
            <a:r>
              <a:rPr lang="en-US" sz="4400" b="0" dirty="0" smtClean="0">
                <a:solidFill>
                  <a:srgbClr val="FFFFFF"/>
                </a:solidFill>
              </a:rPr>
              <a:t>3. Vida</a:t>
            </a:r>
            <a:endParaRPr lang="en-US" sz="4400" b="0" dirty="0">
              <a:solidFill>
                <a:srgbClr val="FFFFFF"/>
              </a:solidFill>
            </a:endParaRPr>
          </a:p>
        </p:txBody>
      </p:sp>
      <p:sp>
        <p:nvSpPr>
          <p:cNvPr id="3" name="Marcador de contenido 2"/>
          <p:cNvSpPr>
            <a:spLocks noGrp="1"/>
          </p:cNvSpPr>
          <p:nvPr>
            <p:ph type="body" sz="half" idx="2"/>
          </p:nvPr>
        </p:nvSpPr>
        <p:spPr>
          <a:xfrm>
            <a:off x="861893" y="3010041"/>
            <a:ext cx="4915467" cy="3535678"/>
          </a:xfrm>
        </p:spPr>
        <p:txBody>
          <a:bodyPr>
            <a:noAutofit/>
          </a:bodyPr>
          <a:lstStyle/>
          <a:p>
            <a:pPr algn="just"/>
            <a:r>
              <a:rPr lang="es-ES" sz="2100" dirty="0" smtClean="0">
                <a:solidFill>
                  <a:srgbClr val="FFFFFF"/>
                </a:solidFill>
              </a:rPr>
              <a:t>Los organismos vivos más simples son tan intrincados y complejos que no parece posible que pudieran haberse originado sin una planificación inteligente.</a:t>
            </a:r>
          </a:p>
          <a:p>
            <a:pPr algn="just"/>
            <a:r>
              <a:rPr lang="es-ES" sz="2100" dirty="0" smtClean="0">
                <a:solidFill>
                  <a:srgbClr val="FFFFFF"/>
                </a:solidFill>
              </a:rPr>
              <a:t>Las complejidades incluyen el ADN, las proteínas, los ribosomas, las rutas metabólicas, un código genético y la capacidad de reproducir todo esto, incluido un sistema de verificación y corrección cuando se duplica el ADN.</a:t>
            </a:r>
            <a:endParaRPr lang="en-US" sz="21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76295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930" y="386098"/>
            <a:ext cx="8105346" cy="922262"/>
          </a:xfrm>
        </p:spPr>
        <p:txBody>
          <a:bodyPr>
            <a:noAutofit/>
          </a:bodyPr>
          <a:lstStyle/>
          <a:p>
            <a:pPr algn="ctr"/>
            <a:r>
              <a:rPr lang="en-US" sz="4400" b="0" dirty="0" smtClean="0">
                <a:solidFill>
                  <a:srgbClr val="FFFFFF"/>
                </a:solidFill>
              </a:rPr>
              <a:t>4. </a:t>
            </a:r>
            <a:r>
              <a:rPr lang="en-US" sz="4400" b="0" dirty="0" err="1" smtClean="0">
                <a:solidFill>
                  <a:srgbClr val="FFFFFF"/>
                </a:solidFill>
              </a:rPr>
              <a:t>Organismos</a:t>
            </a:r>
            <a:endParaRPr lang="en-US" sz="4400" b="0" dirty="0">
              <a:solidFill>
                <a:srgbClr val="FFFFFF"/>
              </a:solidFill>
            </a:endParaRPr>
          </a:p>
        </p:txBody>
      </p:sp>
      <p:sp>
        <p:nvSpPr>
          <p:cNvPr id="3" name="Marcador de contenido 2"/>
          <p:cNvSpPr>
            <a:spLocks noGrp="1"/>
          </p:cNvSpPr>
          <p:nvPr>
            <p:ph type="body" sz="half" idx="2"/>
          </p:nvPr>
        </p:nvSpPr>
        <p:spPr>
          <a:xfrm>
            <a:off x="457200" y="1542919"/>
            <a:ext cx="5093746" cy="4550790"/>
          </a:xfrm>
        </p:spPr>
        <p:txBody>
          <a:bodyPr>
            <a:noAutofit/>
          </a:bodyPr>
          <a:lstStyle/>
          <a:p>
            <a:pPr algn="just"/>
            <a:r>
              <a:rPr lang="es-ES" sz="2100" dirty="0" smtClean="0">
                <a:solidFill>
                  <a:srgbClr val="FFFFFF"/>
                </a:solidFill>
              </a:rPr>
              <a:t>En todos los organismos encontramos muchos sistemas con complejidad irreducible. Tienen partes interdependientes que no pueden funcionar hasta que todas las partes necesarias estén presentes. Entre los ejemplos estarían el mecanismo de enfoque automático y de exposición automática del ojo, al igual que nuestro intrincado cerebro, etcétera. Las partes individuales de estos sistemas, inútiles por sí mismas, carecen de valor inherente evolutivo de supervivencia; de aquí que requerirían su planificación por parte de un Diseñador.</a:t>
            </a:r>
            <a:endParaRPr lang="en-US" sz="2100" dirty="0">
              <a:solidFill>
                <a:srgbClr val="FFFFFF"/>
              </a:solidFill>
            </a:endParaRPr>
          </a:p>
        </p:txBody>
      </p:sp>
      <p:pic>
        <p:nvPicPr>
          <p:cNvPr id="6" name="Imagen 5" descr="ThinkstockPhotos-476857136.jpg"/>
          <p:cNvPicPr>
            <a:picLocks noChangeAspect="1"/>
          </p:cNvPicPr>
          <p:nvPr/>
        </p:nvPicPr>
        <p:blipFill rotWithShape="1">
          <a:blip r:embed="rId2" cstate="print">
            <a:extLst>
              <a:ext uri="{28A0092B-C50C-407E-A947-70E740481C1C}">
                <a14:useLocalDpi xmlns:a14="http://schemas.microsoft.com/office/drawing/2010/main" val="0"/>
              </a:ext>
            </a:extLst>
          </a:blip>
          <a:srcRect l="11130"/>
          <a:stretch/>
        </p:blipFill>
        <p:spPr>
          <a:xfrm>
            <a:off x="5835701" y="1731981"/>
            <a:ext cx="3908072" cy="2933706"/>
          </a:xfrm>
          <a:prstGeom prst="rect">
            <a:avLst/>
          </a:prstGeom>
          <a:ln>
            <a:solidFill>
              <a:schemeClr val="bg1">
                <a:lumMod val="8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07744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13127" y="457167"/>
            <a:ext cx="8025647" cy="858762"/>
          </a:xfrm>
        </p:spPr>
        <p:txBody>
          <a:bodyPr>
            <a:noAutofit/>
          </a:bodyPr>
          <a:lstStyle/>
          <a:p>
            <a:r>
              <a:rPr lang="en-US" sz="4400" b="0" dirty="0" smtClean="0">
                <a:solidFill>
                  <a:srgbClr val="FFFFFF"/>
                </a:solidFill>
              </a:rPr>
              <a:t>5. </a:t>
            </a:r>
            <a:r>
              <a:rPr lang="en-US" sz="4400" b="0" dirty="0" err="1" smtClean="0">
                <a:solidFill>
                  <a:srgbClr val="FFFFFF"/>
                </a:solidFill>
              </a:rPr>
              <a:t>Tiempo</a:t>
            </a:r>
            <a:endParaRPr lang="en-US" sz="4400" b="0" dirty="0">
              <a:solidFill>
                <a:srgbClr val="FFFFFF"/>
              </a:solidFill>
            </a:endParaRPr>
          </a:p>
        </p:txBody>
      </p:sp>
      <p:sp>
        <p:nvSpPr>
          <p:cNvPr id="3" name="Marcador de contenido 2"/>
          <p:cNvSpPr>
            <a:spLocks noGrp="1"/>
          </p:cNvSpPr>
          <p:nvPr>
            <p:ph type="body" sz="half" idx="2"/>
          </p:nvPr>
        </p:nvSpPr>
        <p:spPr>
          <a:xfrm>
            <a:off x="613127" y="1604085"/>
            <a:ext cx="4298086" cy="4582540"/>
          </a:xfrm>
        </p:spPr>
        <p:txBody>
          <a:bodyPr>
            <a:noAutofit/>
          </a:bodyPr>
          <a:lstStyle/>
          <a:p>
            <a:pPr algn="just"/>
            <a:r>
              <a:rPr lang="es-ES" sz="2100" spc="-20" dirty="0" smtClean="0">
                <a:solidFill>
                  <a:srgbClr val="FFFFFF"/>
                </a:solidFill>
              </a:rPr>
              <a:t>Las prolongadísimas eras propuestas para la Tierra y el universo son enormemente breves para dar cabida a los improbables acontecimientos imaginados por la evolución. Los cálculos indican que la edad de cinco mil millones de años atribuida a la Tierra es billones de veces demasiado breve comparada con el tiempo medio necesario para producir una única molécula proteínica específica al azar. Dios parece absolutamente necesario.</a:t>
            </a:r>
            <a:endParaRPr lang="en-US" sz="2100" spc="-2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27708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199" y="417562"/>
            <a:ext cx="8053599" cy="858762"/>
          </a:xfrm>
        </p:spPr>
        <p:txBody>
          <a:bodyPr>
            <a:noAutofit/>
          </a:bodyPr>
          <a:lstStyle/>
          <a:p>
            <a:r>
              <a:rPr lang="en-US" sz="4400" b="0" dirty="0" smtClean="0">
                <a:solidFill>
                  <a:srgbClr val="FFFFFF"/>
                </a:solidFill>
              </a:rPr>
              <a:t>6. </a:t>
            </a:r>
            <a:r>
              <a:rPr lang="en-US" sz="4400" b="0" dirty="0" err="1" smtClean="0">
                <a:solidFill>
                  <a:srgbClr val="FFFFFF"/>
                </a:solidFill>
              </a:rPr>
              <a:t>Fósiles</a:t>
            </a:r>
            <a:endParaRPr lang="en-US" sz="4400" b="0" dirty="0">
              <a:solidFill>
                <a:srgbClr val="FFFFFF"/>
              </a:solidFill>
            </a:endParaRPr>
          </a:p>
        </p:txBody>
      </p:sp>
      <p:sp>
        <p:nvSpPr>
          <p:cNvPr id="3" name="Marcador de contenido 2"/>
          <p:cNvSpPr>
            <a:spLocks noGrp="1"/>
          </p:cNvSpPr>
          <p:nvPr>
            <p:ph type="body" sz="half" idx="2"/>
          </p:nvPr>
        </p:nvSpPr>
        <p:spPr>
          <a:xfrm>
            <a:off x="457198" y="1546200"/>
            <a:ext cx="5816034" cy="4582540"/>
          </a:xfrm>
        </p:spPr>
        <p:txBody>
          <a:bodyPr>
            <a:noAutofit/>
          </a:bodyPr>
          <a:lstStyle/>
          <a:p>
            <a:pPr algn="just"/>
            <a:r>
              <a:rPr lang="es-ES" sz="2100" spc="-20" dirty="0" smtClean="0">
                <a:solidFill>
                  <a:srgbClr val="FFFFFF"/>
                </a:solidFill>
              </a:rPr>
              <a:t>Durante la mayor parte del tiempo evolutivo casi no se da evolución de ningún tipo; después, de repente, hacia el final, y durante menos del 2% del tiempo evolutivo, aparece la mayoría de los fi los animales fósiles en lo que se denomina explosión cámbrica.</a:t>
            </a:r>
          </a:p>
          <a:p>
            <a:pPr algn="just"/>
            <a:endParaRPr lang="en-US" sz="2100" dirty="0" smtClean="0">
              <a:solidFill>
                <a:srgbClr val="FFFFFF"/>
              </a:solidFill>
            </a:endParaRPr>
          </a:p>
          <a:p>
            <a:pPr algn="just"/>
            <a:r>
              <a:rPr lang="es-ES" sz="2100" dirty="0" smtClean="0">
                <a:solidFill>
                  <a:srgbClr val="FFFFFF"/>
                </a:solidFill>
              </a:rPr>
              <a:t>Además, no encontramos ningún ancestro significativo de esos filos inmediatamente antes de la misma. También aparecen de repente muchos otros grupos importantes, como si hubiesen sido creados. Los evolucionistas proponen lo que se ha sugerido que son algunas formas intermedias, pero si la evolución hubiese tenido lugar, el registro fósil debería estar repleto de formas intermedias de todo tipo intentando evolucionar.</a:t>
            </a:r>
            <a:endParaRPr lang="en-US" sz="21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58141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01497" y="502790"/>
            <a:ext cx="8136757" cy="858762"/>
          </a:xfrm>
        </p:spPr>
        <p:txBody>
          <a:bodyPr>
            <a:noAutofit/>
          </a:bodyPr>
          <a:lstStyle/>
          <a:p>
            <a:r>
              <a:rPr lang="en-US" sz="4400" b="0" dirty="0" smtClean="0">
                <a:solidFill>
                  <a:srgbClr val="FFFFFF"/>
                </a:solidFill>
              </a:rPr>
              <a:t>7. </a:t>
            </a:r>
            <a:r>
              <a:rPr lang="en-US" sz="4400" b="0" dirty="0" err="1" smtClean="0">
                <a:solidFill>
                  <a:srgbClr val="FFFFFF"/>
                </a:solidFill>
              </a:rPr>
              <a:t>Mente</a:t>
            </a:r>
            <a:endParaRPr lang="en-US" sz="4400" b="0" dirty="0">
              <a:solidFill>
                <a:srgbClr val="FFFFFF"/>
              </a:solidFill>
            </a:endParaRPr>
          </a:p>
        </p:txBody>
      </p:sp>
      <p:sp>
        <p:nvSpPr>
          <p:cNvPr id="3" name="Marcador de contenido 2"/>
          <p:cNvSpPr>
            <a:spLocks noGrp="1"/>
          </p:cNvSpPr>
          <p:nvPr>
            <p:ph type="body" sz="half" idx="2"/>
          </p:nvPr>
        </p:nvSpPr>
        <p:spPr>
          <a:xfrm>
            <a:off x="457199" y="1631428"/>
            <a:ext cx="6489257" cy="4962656"/>
          </a:xfrm>
        </p:spPr>
        <p:txBody>
          <a:bodyPr>
            <a:noAutofit/>
          </a:bodyPr>
          <a:lstStyle/>
          <a:p>
            <a:pPr algn="just"/>
            <a:r>
              <a:rPr lang="es-ES" sz="2100" dirty="0" smtClean="0">
                <a:solidFill>
                  <a:srgbClr val="FFFFFF"/>
                </a:solidFill>
              </a:rPr>
              <a:t>La mente posee características en cuyo análisis la ciencia encuentra grandes dificultades y, por ello, tales características señalan a una realidad que trasciende a la esfera naturalista y apunta a un Dios trascendente. Nuestro libre albedrío, si es libre de verdad, según coincidimos la mayoría, está por encima de los principios normales de causa y efecto que conoce la ciencia.</a:t>
            </a:r>
          </a:p>
          <a:p>
            <a:pPr algn="just"/>
            <a:endParaRPr lang="en-US" sz="2100" dirty="0" smtClean="0">
              <a:solidFill>
                <a:srgbClr val="FFFFFF"/>
              </a:solidFill>
            </a:endParaRPr>
          </a:p>
          <a:p>
            <a:pPr algn="just"/>
            <a:r>
              <a:rPr lang="es-ES" sz="2100" dirty="0" smtClean="0">
                <a:solidFill>
                  <a:srgbClr val="FFFFFF"/>
                </a:solidFill>
              </a:rPr>
              <a:t>Otros factores incluyen nuestra consciencia (o sea, la sensación de que existimos) y nuestra percepción de que la realidad tiene significado. También tenemos un sentido de la moralidad, al igual que amor e interés por los demás. Tales características elevadas de la mente no se encuentran en la materia ordinaria.</a:t>
            </a:r>
            <a:endParaRPr lang="en-US" sz="21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98958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341241"/>
            <a:ext cx="6793708" cy="1677614"/>
          </a:xfrm>
        </p:spPr>
        <p:txBody>
          <a:bodyPr>
            <a:noAutofit/>
          </a:bodyPr>
          <a:lstStyle/>
          <a:p>
            <a:r>
              <a:rPr lang="es-ES" sz="4800" dirty="0" smtClean="0">
                <a:solidFill>
                  <a:srgbClr val="FFFFFF"/>
                </a:solidFill>
              </a:rPr>
              <a:t>El relato bíblico de la Creación</a:t>
            </a:r>
            <a:endParaRPr lang="en-US" sz="4800" dirty="0">
              <a:solidFill>
                <a:srgbClr val="FFFFFF"/>
              </a:solidFill>
            </a:endParaRPr>
          </a:p>
        </p:txBody>
      </p:sp>
      <p:sp>
        <p:nvSpPr>
          <p:cNvPr id="3" name="Marcador de texto 2"/>
          <p:cNvSpPr>
            <a:spLocks noGrp="1"/>
          </p:cNvSpPr>
          <p:nvPr>
            <p:ph type="body" idx="1"/>
          </p:nvPr>
        </p:nvSpPr>
        <p:spPr>
          <a:xfrm>
            <a:off x="722313" y="1751888"/>
            <a:ext cx="7772400" cy="675996"/>
          </a:xfrm>
        </p:spPr>
        <p:txBody>
          <a:bodyPr/>
          <a:lstStyle/>
          <a:p>
            <a:r>
              <a:rPr lang="es-ES" dirty="0" smtClean="0">
                <a:solidFill>
                  <a:srgbClr val="FFFFFF"/>
                </a:solidFill>
              </a:rPr>
              <a:t>¿Qué dice la Biblia sobre el origen de la vida y del planeta?</a:t>
            </a:r>
            <a:endParaRPr lang="en-US"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n-US" dirty="0" smtClean="0">
                <a:solidFill>
                  <a:srgbClr val="FFFFFF"/>
                </a:solidFill>
              </a:rPr>
              <a:t>En el principio</a:t>
            </a:r>
            <a:endParaRPr lang="en-US" dirty="0">
              <a:solidFill>
                <a:srgbClr val="FFFFFF"/>
              </a:solidFill>
            </a:endParaRPr>
          </a:p>
        </p:txBody>
      </p:sp>
      <p:sp>
        <p:nvSpPr>
          <p:cNvPr id="10" name="Marcador de contenido 9"/>
          <p:cNvSpPr>
            <a:spLocks noGrp="1"/>
          </p:cNvSpPr>
          <p:nvPr>
            <p:ph sz="half" idx="2"/>
          </p:nvPr>
        </p:nvSpPr>
        <p:spPr>
          <a:xfrm>
            <a:off x="3894474" y="1673352"/>
            <a:ext cx="5088156" cy="4718304"/>
          </a:xfrm>
        </p:spPr>
        <p:txBody>
          <a:bodyPr>
            <a:noAutofit/>
          </a:bodyPr>
          <a:lstStyle/>
          <a:p>
            <a:r>
              <a:rPr lang="es-ES" sz="2400" dirty="0" smtClean="0">
                <a:solidFill>
                  <a:srgbClr val="FFFFFF"/>
                </a:solidFill>
              </a:rPr>
              <a:t>La Biblia empieza con una declaración afirmativa: «Dios, en el principio, creó los cielos y la tierra» (Génesis 1: 1). </a:t>
            </a:r>
          </a:p>
          <a:p>
            <a:r>
              <a:rPr lang="es-ES" sz="2400" dirty="0" smtClean="0">
                <a:solidFill>
                  <a:srgbClr val="FFFFFF"/>
                </a:solidFill>
              </a:rPr>
              <a:t>El escritor bíblico no se preocupa de probar que la Creación es verdadera. </a:t>
            </a:r>
          </a:p>
          <a:p>
            <a:r>
              <a:rPr lang="es-ES" sz="2400" dirty="0" smtClean="0">
                <a:solidFill>
                  <a:srgbClr val="FFFFFF"/>
                </a:solidFill>
              </a:rPr>
              <a:t>No discute ni argumenta. Simplemente, presenta al Dios creador y define su obra creadora.</a:t>
            </a:r>
            <a:endParaRPr lang="en-US" sz="2400" dirty="0">
              <a:solidFill>
                <a:srgbClr val="FFFFFF"/>
              </a:solidFill>
            </a:endParaRPr>
          </a:p>
        </p:txBody>
      </p:sp>
      <p:pic>
        <p:nvPicPr>
          <p:cNvPr id="4" name="Imagen 3" descr="ThinkstockPhotos-13924345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2" y="1563779"/>
            <a:ext cx="3956794" cy="4092455"/>
          </a:xfrm>
          <a:prstGeom prst="rect">
            <a:avLst/>
          </a:prstGeom>
          <a:effectLst>
            <a:reflection stA="50000" endPos="75000" dir="5400000" sy="-100000" algn="bl" rotWithShape="0"/>
          </a:effectLst>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37241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Autofit/>
          </a:bodyPr>
          <a:lstStyle/>
          <a:p>
            <a:r>
              <a:rPr lang="es-ES" spc="-40" dirty="0" smtClean="0">
                <a:solidFill>
                  <a:srgbClr val="FFFFFF"/>
                </a:solidFill>
              </a:rPr>
              <a:t>Lo visible no provino</a:t>
            </a:r>
            <a:br>
              <a:rPr lang="es-ES" spc="-40" dirty="0" smtClean="0">
                <a:solidFill>
                  <a:srgbClr val="FFFFFF"/>
                </a:solidFill>
              </a:rPr>
            </a:br>
            <a:r>
              <a:rPr lang="es-ES" spc="-40" dirty="0" smtClean="0">
                <a:solidFill>
                  <a:srgbClr val="FFFFFF"/>
                </a:solidFill>
              </a:rPr>
              <a:t>de lo que se ve</a:t>
            </a:r>
            <a:endParaRPr lang="en-US" spc="-40" dirty="0">
              <a:solidFill>
                <a:srgbClr val="FFFFFF"/>
              </a:solidFill>
            </a:endParaRPr>
          </a:p>
        </p:txBody>
      </p:sp>
      <p:sp>
        <p:nvSpPr>
          <p:cNvPr id="3" name="Marcador de contenido 2"/>
          <p:cNvSpPr>
            <a:spLocks noGrp="1"/>
          </p:cNvSpPr>
          <p:nvPr>
            <p:ph sz="half" idx="1"/>
          </p:nvPr>
        </p:nvSpPr>
        <p:spPr>
          <a:xfrm>
            <a:off x="4133962" y="1848091"/>
            <a:ext cx="4700089" cy="4525963"/>
          </a:xfrm>
        </p:spPr>
        <p:txBody>
          <a:bodyPr>
            <a:noAutofit/>
          </a:bodyPr>
          <a:lstStyle/>
          <a:p>
            <a:pPr algn="just"/>
            <a:r>
              <a:rPr lang="es-ES" sz="2300" dirty="0" smtClean="0">
                <a:solidFill>
                  <a:srgbClr val="FFFFFF"/>
                </a:solidFill>
              </a:rPr>
              <a:t>«Por la fe entendemos que el universo fue formado por la palabra de Dios, de modo que lo visible no provino de lo que se ve» (Hebreos 11: 3). </a:t>
            </a:r>
          </a:p>
          <a:p>
            <a:pPr algn="just"/>
            <a:r>
              <a:rPr lang="es-ES" sz="2300" dirty="0" smtClean="0">
                <a:solidFill>
                  <a:srgbClr val="FFFFFF"/>
                </a:solidFill>
              </a:rPr>
              <a:t>No había nada antes de que Dios creara el universo. Él es el principio de todo. Antes de Dios, nada existía. Creó todo de la nada.</a:t>
            </a:r>
            <a:endParaRPr lang="en-US" sz="23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94752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smtClean="0">
                <a:solidFill>
                  <a:srgbClr val="FFFFFF"/>
                </a:solidFill>
              </a:rPr>
              <a:t>Los cielos son testigos mudos</a:t>
            </a:r>
            <a:br>
              <a:rPr lang="es-ES" dirty="0" smtClean="0">
                <a:solidFill>
                  <a:srgbClr val="FFFFFF"/>
                </a:solidFill>
              </a:rPr>
            </a:br>
            <a:r>
              <a:rPr lang="es-ES" dirty="0" smtClean="0">
                <a:solidFill>
                  <a:srgbClr val="FFFFFF"/>
                </a:solidFill>
              </a:rPr>
              <a:t>del poder de Dios</a:t>
            </a:r>
            <a:endParaRPr lang="en-US" dirty="0">
              <a:solidFill>
                <a:srgbClr val="FFFFFF"/>
              </a:solidFill>
            </a:endParaRPr>
          </a:p>
        </p:txBody>
      </p:sp>
      <p:sp>
        <p:nvSpPr>
          <p:cNvPr id="3" name="Marcador de contenido 2"/>
          <p:cNvSpPr>
            <a:spLocks noGrp="1"/>
          </p:cNvSpPr>
          <p:nvPr>
            <p:ph sz="half" idx="1"/>
          </p:nvPr>
        </p:nvSpPr>
        <p:spPr>
          <a:xfrm>
            <a:off x="258184" y="1661396"/>
            <a:ext cx="4992757" cy="4525963"/>
          </a:xfrm>
        </p:spPr>
        <p:txBody>
          <a:bodyPr>
            <a:noAutofit/>
          </a:bodyPr>
          <a:lstStyle/>
          <a:p>
            <a:pPr algn="just"/>
            <a:r>
              <a:rPr lang="es-ES" sz="2100" dirty="0" smtClean="0">
                <a:solidFill>
                  <a:srgbClr val="FFFFFF"/>
                </a:solidFill>
              </a:rPr>
              <a:t>«Los cielos cuentan la gloria de Dios, el firmamento proclama la obra de sus manos. Un día comparte al otro la noticia, una noche a la otra se lo hace saber. Sin palabras, sin lenguaje, sin una voz perceptible» (Salmo 19: 1-3).</a:t>
            </a:r>
          </a:p>
          <a:p>
            <a:pPr algn="just"/>
            <a:r>
              <a:rPr lang="es-ES" sz="2100" dirty="0" smtClean="0">
                <a:solidFill>
                  <a:srgbClr val="FFFFFF"/>
                </a:solidFill>
              </a:rPr>
              <a:t>No es necesaria ninguna palabra, ni argumentos, ni filosofías. Basta con mirar hacia arriba y ser honestos con la propia razón. Tiene que existir un Creador detrás de algo tan grande, hermoso y diseñado con tanta perfección.</a:t>
            </a:r>
            <a:endParaRPr lang="en-US" sz="2100" dirty="0">
              <a:solidFill>
                <a:srgbClr val="FFFFFF"/>
              </a:solidFill>
            </a:endParaRPr>
          </a:p>
        </p:txBody>
      </p:sp>
      <p:pic>
        <p:nvPicPr>
          <p:cNvPr id="7" name="Imagen 6" descr="ThinkstockPhotos-509035164.jpg"/>
          <p:cNvPicPr>
            <a:picLocks noChangeAspect="1"/>
          </p:cNvPicPr>
          <p:nvPr/>
        </p:nvPicPr>
        <p:blipFill rotWithShape="1">
          <a:blip r:embed="rId2" cstate="print">
            <a:extLst>
              <a:ext uri="{28A0092B-C50C-407E-A947-70E740481C1C}">
                <a14:useLocalDpi xmlns:a14="http://schemas.microsoft.com/office/drawing/2010/main" val="0"/>
              </a:ext>
            </a:extLst>
          </a:blip>
          <a:srcRect t="10376" b="6054"/>
          <a:stretch/>
        </p:blipFill>
        <p:spPr>
          <a:xfrm>
            <a:off x="5549931" y="1883304"/>
            <a:ext cx="3181091" cy="3985598"/>
          </a:xfrm>
          <a:prstGeom prst="rect">
            <a:avLst/>
          </a:prstGeom>
          <a:ln>
            <a:solidFill>
              <a:schemeClr val="bg1">
                <a:lumMod val="8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62447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¿Cómo hizo Dios el universo?</a:t>
            </a:r>
            <a:endParaRPr lang="en-US" dirty="0">
              <a:solidFill>
                <a:srgbClr val="FFFFFF"/>
              </a:solidFill>
            </a:endParaRPr>
          </a:p>
        </p:txBody>
      </p:sp>
      <p:sp>
        <p:nvSpPr>
          <p:cNvPr id="3" name="Marcador de contenido 2"/>
          <p:cNvSpPr>
            <a:spLocks noGrp="1"/>
          </p:cNvSpPr>
          <p:nvPr>
            <p:ph idx="1"/>
          </p:nvPr>
        </p:nvSpPr>
        <p:spPr>
          <a:xfrm>
            <a:off x="941198" y="1593953"/>
            <a:ext cx="7170774" cy="4525963"/>
          </a:xfrm>
        </p:spPr>
        <p:txBody>
          <a:bodyPr>
            <a:normAutofit/>
          </a:bodyPr>
          <a:lstStyle/>
          <a:p>
            <a:pPr algn="just"/>
            <a:r>
              <a:rPr lang="es-ES" sz="2500" dirty="0" smtClean="0">
                <a:solidFill>
                  <a:srgbClr val="FFFFFF"/>
                </a:solidFill>
              </a:rPr>
              <a:t>«Con su poder hizo el Señor la tierra; con su sabiduría afirmó el mundo; con su inteligencia extendió los cielos. Ante su trueno, braman las lluvias en el cielo, y desde los confines de la tierra hace que suban las nubes; entre relámpagos desata la lluvia, y saca de sus depósitos el viento» (Jeremías 51: 15, 16).</a:t>
            </a:r>
            <a:endParaRPr lang="en-US" sz="25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552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s-ES" sz="4800" dirty="0" smtClean="0">
                <a:solidFill>
                  <a:schemeClr val="bg1"/>
                </a:solidFill>
              </a:rPr>
              <a:t>¿De dónde venimos y</a:t>
            </a:r>
            <a:br>
              <a:rPr lang="es-ES" sz="4800" dirty="0" smtClean="0">
                <a:solidFill>
                  <a:schemeClr val="bg1"/>
                </a:solidFill>
              </a:rPr>
            </a:br>
            <a:r>
              <a:rPr lang="es-ES" sz="4800" dirty="0" smtClean="0">
                <a:solidFill>
                  <a:schemeClr val="bg1"/>
                </a:solidFill>
              </a:rPr>
              <a:t>hacia dónde vamos?</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3</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2741616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722313" y="4170612"/>
            <a:ext cx="7772400" cy="1362075"/>
          </a:xfrm>
        </p:spPr>
        <p:txBody>
          <a:bodyPr>
            <a:normAutofit/>
          </a:bodyPr>
          <a:lstStyle/>
          <a:p>
            <a:pPr algn="ctr"/>
            <a:r>
              <a:rPr lang="es-ES" sz="4800" dirty="0" smtClean="0">
                <a:solidFill>
                  <a:srgbClr val="FFFFFF"/>
                </a:solidFill>
              </a:rPr>
              <a:t>La PALABRA SE ENCARNÓ</a:t>
            </a:r>
            <a:endParaRPr lang="es-ES" sz="48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Más allá del alcance humano</a:t>
            </a:r>
            <a:endParaRPr lang="en-US" dirty="0">
              <a:solidFill>
                <a:srgbClr val="FFFFFF"/>
              </a:solidFill>
            </a:endParaRPr>
          </a:p>
        </p:txBody>
      </p:sp>
      <p:sp>
        <p:nvSpPr>
          <p:cNvPr id="3" name="Marcador de contenido 2"/>
          <p:cNvSpPr>
            <a:spLocks noGrp="1"/>
          </p:cNvSpPr>
          <p:nvPr>
            <p:ph idx="1"/>
          </p:nvPr>
        </p:nvSpPr>
        <p:spPr>
          <a:xfrm>
            <a:off x="457200" y="1600200"/>
            <a:ext cx="7980608" cy="4525963"/>
          </a:xfrm>
        </p:spPr>
        <p:txBody>
          <a:bodyPr>
            <a:normAutofit/>
          </a:bodyPr>
          <a:lstStyle/>
          <a:p>
            <a:pPr algn="just"/>
            <a:r>
              <a:rPr lang="es-ES" sz="2600" dirty="0" smtClean="0">
                <a:solidFill>
                  <a:srgbClr val="FFFFFF"/>
                </a:solidFill>
              </a:rPr>
              <a:t>«En el principio ya existía el Verbo, y el Verbo estaba con Dios, y el Verbo era Dios. Él estaba con Dios en el principio. Por medio de él todas las cosas fueron creadas; sin él, nada de lo creado llegó a existir. […] Y el Verbo se hizo hombre y habitó entre nosotros. Y hemos contemplado su gloria, la gloria que corresponde al Hijo unigénito del Padre, lleno de gracia y de verdad» (Juan 1: 1-3, 14).</a:t>
            </a:r>
          </a:p>
          <a:p>
            <a:pPr algn="just"/>
            <a:r>
              <a:rPr lang="es-ES" sz="2600" dirty="0" smtClean="0">
                <a:solidFill>
                  <a:srgbClr val="FFFFFF"/>
                </a:solidFill>
              </a:rPr>
              <a:t>Juan afirma que Jesús es el Verbo de Dios y que estuvo con él en el principio de la Creación.</a:t>
            </a:r>
            <a:endParaRPr lang="en-US" sz="26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8593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Autofit/>
          </a:bodyPr>
          <a:lstStyle/>
          <a:p>
            <a:r>
              <a:rPr lang="es-ES" spc="-50" dirty="0" smtClean="0">
                <a:solidFill>
                  <a:srgbClr val="FFFFFF"/>
                </a:solidFill>
              </a:rPr>
              <a:t>Todo ha sido creado por medio de él</a:t>
            </a:r>
            <a:endParaRPr lang="en-US" spc="-50" dirty="0">
              <a:solidFill>
                <a:srgbClr val="FFFFFF"/>
              </a:solidFill>
            </a:endParaRPr>
          </a:p>
        </p:txBody>
      </p:sp>
      <p:sp>
        <p:nvSpPr>
          <p:cNvPr id="3" name="Marcador de contenido 2"/>
          <p:cNvSpPr>
            <a:spLocks noGrp="1"/>
          </p:cNvSpPr>
          <p:nvPr>
            <p:ph sz="half" idx="1"/>
          </p:nvPr>
        </p:nvSpPr>
        <p:spPr>
          <a:xfrm>
            <a:off x="880525" y="1561953"/>
            <a:ext cx="7295848" cy="1831751"/>
          </a:xfrm>
        </p:spPr>
        <p:txBody>
          <a:bodyPr>
            <a:noAutofit/>
          </a:bodyPr>
          <a:lstStyle/>
          <a:p>
            <a:pPr marL="0" indent="0" algn="just">
              <a:buNone/>
            </a:pPr>
            <a:r>
              <a:rPr lang="es-ES" sz="2600" dirty="0" smtClean="0">
                <a:solidFill>
                  <a:srgbClr val="FFFFFF"/>
                </a:solidFill>
              </a:rPr>
              <a:t>«Porque por medio de él fueron creadas todas las cosas en el cielo y en la tierra, visibles e invisibles, sean tronos, poderes, principados o autoridades: todo ha sido creado por medio de él y para él» (Colosenses 1: 16).</a:t>
            </a:r>
            <a:endParaRPr lang="en-US" sz="26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35241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6494"/>
            <a:ext cx="8229600" cy="1143000"/>
          </a:xfrm>
        </p:spPr>
        <p:txBody>
          <a:bodyPr>
            <a:normAutofit/>
          </a:bodyPr>
          <a:lstStyle/>
          <a:p>
            <a:r>
              <a:rPr lang="en-US" dirty="0" err="1" smtClean="0">
                <a:solidFill>
                  <a:srgbClr val="FFFFFF"/>
                </a:solidFill>
              </a:rPr>
              <a:t>Jesús</a:t>
            </a:r>
            <a:r>
              <a:rPr lang="en-US" dirty="0" smtClean="0">
                <a:solidFill>
                  <a:srgbClr val="FFFFFF"/>
                </a:solidFill>
              </a:rPr>
              <a:t> </a:t>
            </a:r>
            <a:r>
              <a:rPr lang="en-US" dirty="0" err="1" smtClean="0">
                <a:solidFill>
                  <a:srgbClr val="FFFFFF"/>
                </a:solidFill>
              </a:rPr>
              <a:t>es</a:t>
            </a:r>
            <a:r>
              <a:rPr lang="en-US" dirty="0" smtClean="0">
                <a:solidFill>
                  <a:srgbClr val="FFFFFF"/>
                </a:solidFill>
              </a:rPr>
              <a:t> Dios</a:t>
            </a:r>
            <a:endParaRPr lang="en-US" dirty="0">
              <a:solidFill>
                <a:srgbClr val="FFFFFF"/>
              </a:solidFill>
            </a:endParaRPr>
          </a:p>
        </p:txBody>
      </p:sp>
      <p:sp>
        <p:nvSpPr>
          <p:cNvPr id="3" name="Marcador de contenido 2"/>
          <p:cNvSpPr>
            <a:spLocks noGrp="1"/>
          </p:cNvSpPr>
          <p:nvPr>
            <p:ph idx="1"/>
          </p:nvPr>
        </p:nvSpPr>
        <p:spPr>
          <a:xfrm>
            <a:off x="457200" y="1467288"/>
            <a:ext cx="8229600" cy="4942129"/>
          </a:xfrm>
        </p:spPr>
        <p:txBody>
          <a:bodyPr>
            <a:normAutofit fontScale="92500" lnSpcReduction="20000"/>
          </a:bodyPr>
          <a:lstStyle/>
          <a:p>
            <a:r>
              <a:rPr lang="en-US" dirty="0" err="1" smtClean="0">
                <a:solidFill>
                  <a:srgbClr val="FFFFFF"/>
                </a:solidFill>
              </a:rPr>
              <a:t>Afirmaciones</a:t>
            </a:r>
            <a:r>
              <a:rPr lang="en-US" dirty="0" smtClean="0">
                <a:solidFill>
                  <a:srgbClr val="FFFFFF"/>
                </a:solidFill>
              </a:rPr>
              <a:t> </a:t>
            </a:r>
            <a:r>
              <a:rPr lang="en-US" dirty="0" err="1" smtClean="0">
                <a:solidFill>
                  <a:srgbClr val="FFFFFF"/>
                </a:solidFill>
              </a:rPr>
              <a:t>directas</a:t>
            </a:r>
            <a:endParaRPr lang="en-US" dirty="0" smtClean="0">
              <a:solidFill>
                <a:srgbClr val="FFFFFF"/>
              </a:solidFill>
            </a:endParaRPr>
          </a:p>
          <a:p>
            <a:pPr lvl="1"/>
            <a:r>
              <a:rPr lang="es-ES" spc="-100" dirty="0" smtClean="0">
                <a:solidFill>
                  <a:srgbClr val="FFFFFF"/>
                </a:solidFill>
              </a:rPr>
              <a:t>Es eterno (Isaías 9: 6; Juan 1: 1; Hebreos 13: 8; Miqueas 5: 2)</a:t>
            </a:r>
          </a:p>
          <a:p>
            <a:pPr lvl="1"/>
            <a:r>
              <a:rPr lang="es-ES" dirty="0" smtClean="0">
                <a:solidFill>
                  <a:srgbClr val="FFFFFF"/>
                </a:solidFill>
              </a:rPr>
              <a:t>Es omnipresente (Mateo 18: 20; 28: 20)</a:t>
            </a:r>
          </a:p>
          <a:p>
            <a:pPr lvl="1"/>
            <a:r>
              <a:rPr lang="es-ES" dirty="0" smtClean="0">
                <a:solidFill>
                  <a:srgbClr val="FFFFFF"/>
                </a:solidFill>
              </a:rPr>
              <a:t>Es omnisciente (Colosenses 2: 3; Juan 2: 24; 16: 30)</a:t>
            </a:r>
          </a:p>
          <a:p>
            <a:pPr lvl="1"/>
            <a:r>
              <a:rPr lang="es-ES" dirty="0" smtClean="0">
                <a:solidFill>
                  <a:srgbClr val="FFFFFF"/>
                </a:solidFill>
              </a:rPr>
              <a:t>Es omnipotente (Juan 5:19; Hebreos 1:3)</a:t>
            </a:r>
          </a:p>
          <a:p>
            <a:pPr lvl="1">
              <a:buNone/>
            </a:pPr>
            <a:r>
              <a:rPr lang="es-ES" dirty="0" smtClean="0">
                <a:solidFill>
                  <a:srgbClr val="FFFFFF"/>
                </a:solidFill>
              </a:rPr>
              <a:t> </a:t>
            </a:r>
            <a:endParaRPr lang="en-US" dirty="0" smtClean="0">
              <a:solidFill>
                <a:srgbClr val="FFFFFF"/>
              </a:solidFill>
            </a:endParaRPr>
          </a:p>
          <a:p>
            <a:r>
              <a:rPr lang="en-US" dirty="0" err="1" smtClean="0">
                <a:solidFill>
                  <a:srgbClr val="FFFFFF"/>
                </a:solidFill>
              </a:rPr>
              <a:t>Afirmaciones</a:t>
            </a:r>
            <a:r>
              <a:rPr lang="en-US" dirty="0" smtClean="0">
                <a:solidFill>
                  <a:srgbClr val="FFFFFF"/>
                </a:solidFill>
              </a:rPr>
              <a:t> </a:t>
            </a:r>
            <a:r>
              <a:rPr lang="en-US" dirty="0" err="1" smtClean="0">
                <a:solidFill>
                  <a:srgbClr val="FFFFFF"/>
                </a:solidFill>
              </a:rPr>
              <a:t>directas</a:t>
            </a:r>
            <a:endParaRPr lang="en-US" dirty="0" smtClean="0">
              <a:solidFill>
                <a:srgbClr val="FFFFFF"/>
              </a:solidFill>
            </a:endParaRPr>
          </a:p>
          <a:p>
            <a:pPr lvl="1" hangingPunct="0"/>
            <a:r>
              <a:rPr lang="es-ES" dirty="0" smtClean="0">
                <a:solidFill>
                  <a:srgbClr val="FFFFFF"/>
                </a:solidFill>
              </a:rPr>
              <a:t>«Toda la plenitud de la divinidad» (Colosenses 2: 8-10)</a:t>
            </a:r>
          </a:p>
          <a:p>
            <a:pPr lvl="1" hangingPunct="0"/>
            <a:r>
              <a:rPr lang="es-ES" dirty="0" smtClean="0">
                <a:solidFill>
                  <a:srgbClr val="FFFFFF"/>
                </a:solidFill>
              </a:rPr>
              <a:t>«Dios sobre todas las cosas» (Romanos 9: 5)</a:t>
            </a:r>
          </a:p>
          <a:p>
            <a:pPr lvl="1" hangingPunct="0"/>
            <a:r>
              <a:rPr lang="es-ES" dirty="0" smtClean="0">
                <a:solidFill>
                  <a:srgbClr val="FFFFFF"/>
                </a:solidFill>
              </a:rPr>
              <a:t>«Tu trono, oh Dios» (Hebreos 1: 7-8)</a:t>
            </a:r>
          </a:p>
          <a:p>
            <a:pPr lvl="1" hangingPunct="0"/>
            <a:r>
              <a:rPr lang="es-ES" dirty="0" smtClean="0">
                <a:solidFill>
                  <a:srgbClr val="FFFFFF"/>
                </a:solidFill>
              </a:rPr>
              <a:t>«El Dios verdadero» (1 Juan 5: 20)</a:t>
            </a:r>
          </a:p>
          <a:p>
            <a:pPr lvl="1" hangingPunct="0"/>
            <a:r>
              <a:rPr lang="es-ES" dirty="0" smtClean="0">
                <a:solidFill>
                  <a:srgbClr val="FFFFFF"/>
                </a:solidFill>
              </a:rPr>
              <a:t>«Nuestro gran Dios» (Tito 2: 13)</a:t>
            </a:r>
            <a:endParaRPr lang="en-US"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06138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smtClean="0">
                <a:solidFill>
                  <a:srgbClr val="FFFFFF"/>
                </a:solidFill>
              </a:rPr>
              <a:t>¿Es </a:t>
            </a:r>
            <a:r>
              <a:rPr lang="en-US" dirty="0" err="1" smtClean="0">
                <a:solidFill>
                  <a:srgbClr val="FFFFFF"/>
                </a:solidFill>
              </a:rPr>
              <a:t>Jesús</a:t>
            </a:r>
            <a:r>
              <a:rPr lang="en-US" dirty="0" smtClean="0">
                <a:solidFill>
                  <a:srgbClr val="FFFFFF"/>
                </a:solidFill>
              </a:rPr>
              <a:t> </a:t>
            </a:r>
            <a:r>
              <a:rPr lang="en-US" dirty="0" err="1" smtClean="0">
                <a:solidFill>
                  <a:srgbClr val="FFFFFF"/>
                </a:solidFill>
              </a:rPr>
              <a:t>Jehová</a:t>
            </a:r>
            <a:r>
              <a:rPr lang="en-US" dirty="0" smtClean="0">
                <a:solidFill>
                  <a:srgbClr val="FFFFFF"/>
                </a:solidFill>
              </a:rPr>
              <a:t>?</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354893849"/>
              </p:ext>
            </p:extLst>
          </p:nvPr>
        </p:nvGraphicFramePr>
        <p:xfrm>
          <a:off x="457201" y="1890208"/>
          <a:ext cx="8229600" cy="3271740"/>
        </p:xfrm>
        <a:graphic>
          <a:graphicData uri="http://schemas.openxmlformats.org/drawingml/2006/table">
            <a:tbl>
              <a:tblPr firstRow="1" bandRow="1">
                <a:tableStyleId>{5C22544A-7EE6-4342-B048-85BDC9FD1C3A}</a:tableStyleId>
              </a:tblPr>
              <a:tblGrid>
                <a:gridCol w="3479799"/>
                <a:gridCol w="2180773"/>
                <a:gridCol w="2569028"/>
              </a:tblGrid>
              <a:tr h="526332">
                <a:tc>
                  <a:txBody>
                    <a:bodyPr/>
                    <a:lstStyle/>
                    <a:p>
                      <a:r>
                        <a:rPr lang="en-US" sz="1800" b="1" i="0" u="none" strike="noStrike" kern="1200" baseline="0" noProof="0" dirty="0" smtClean="0">
                          <a:solidFill>
                            <a:schemeClr val="tx1"/>
                          </a:solidFill>
                          <a:latin typeface="+mn-lt"/>
                          <a:ea typeface="+mn-ea"/>
                          <a:cs typeface="+mn-cs"/>
                        </a:rPr>
                        <a:t>NOMBRE</a:t>
                      </a:r>
                      <a:endParaRPr lang="en-US" b="1" noProof="0" dirty="0">
                        <a:solidFill>
                          <a:schemeClr val="tx1"/>
                        </a:solidFill>
                      </a:endParaRPr>
                    </a:p>
                  </a:txBody>
                  <a:tcPr>
                    <a:solidFill>
                      <a:schemeClr val="bg1">
                        <a:lumMod val="85000"/>
                        <a:alpha val="40000"/>
                      </a:schemeClr>
                    </a:solidFill>
                  </a:tcPr>
                </a:tc>
                <a:tc>
                  <a:txBody>
                    <a:bodyPr/>
                    <a:lstStyle/>
                    <a:p>
                      <a:r>
                        <a:rPr lang="en-US" sz="1800" b="1" i="0" u="none" strike="noStrike" kern="1200" baseline="0" noProof="0" dirty="0" smtClean="0">
                          <a:solidFill>
                            <a:schemeClr val="tx1"/>
                          </a:solidFill>
                          <a:latin typeface="+mn-lt"/>
                          <a:ea typeface="+mn-ea"/>
                          <a:cs typeface="+mn-cs"/>
                        </a:rPr>
                        <a:t>JEHOVÁ</a:t>
                      </a:r>
                      <a:endParaRPr lang="en-US" b="1" noProof="0" dirty="0">
                        <a:solidFill>
                          <a:schemeClr val="tx1"/>
                        </a:solidFill>
                      </a:endParaRPr>
                    </a:p>
                  </a:txBody>
                  <a:tcPr>
                    <a:solidFill>
                      <a:schemeClr val="bg1">
                        <a:lumMod val="85000"/>
                        <a:alpha val="40000"/>
                      </a:schemeClr>
                    </a:solidFill>
                  </a:tcPr>
                </a:tc>
                <a:tc>
                  <a:txBody>
                    <a:bodyPr/>
                    <a:lstStyle/>
                    <a:p>
                      <a:r>
                        <a:rPr lang="en-US" sz="1800" b="1" i="0" u="none" strike="noStrike" kern="1200" baseline="0" noProof="0" dirty="0" smtClean="0">
                          <a:solidFill>
                            <a:schemeClr val="tx1"/>
                          </a:solidFill>
                          <a:latin typeface="+mn-lt"/>
                          <a:ea typeface="+mn-ea"/>
                          <a:cs typeface="+mn-cs"/>
                        </a:rPr>
                        <a:t>JESÚS</a:t>
                      </a:r>
                      <a:endParaRPr lang="en-US" b="1" noProof="0" dirty="0">
                        <a:solidFill>
                          <a:schemeClr val="tx1"/>
                        </a:solidFill>
                      </a:endParaRPr>
                    </a:p>
                  </a:txBody>
                  <a:tcPr>
                    <a:solidFill>
                      <a:schemeClr val="bg1">
                        <a:lumMod val="85000"/>
                        <a:alpha val="40000"/>
                      </a:schemeClr>
                    </a:solidFill>
                  </a:tcPr>
                </a:tc>
              </a:tr>
              <a:tr h="526332">
                <a:tc>
                  <a:txBody>
                    <a:bodyPr/>
                    <a:lstStyle/>
                    <a:p>
                      <a:r>
                        <a:rPr lang="es-ES" sz="1800" b="0" i="0" u="none" strike="noStrike" kern="1200" baseline="0" noProof="0" dirty="0" smtClean="0">
                          <a:solidFill>
                            <a:schemeClr val="dk1"/>
                          </a:solidFill>
                          <a:latin typeface="+mn-lt"/>
                          <a:ea typeface="+mn-ea"/>
                          <a:cs typeface="+mn-cs"/>
                        </a:rPr>
                        <a:t>El primero y el último</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err="1" smtClean="0">
                          <a:solidFill>
                            <a:schemeClr val="dk1"/>
                          </a:solidFill>
                          <a:latin typeface="+mn-lt"/>
                          <a:ea typeface="+mn-ea"/>
                          <a:cs typeface="+mn-cs"/>
                        </a:rPr>
                        <a:t>Isaías</a:t>
                      </a:r>
                      <a:r>
                        <a:rPr lang="en-US" sz="1800" b="0" i="0" u="none" strike="noStrike" kern="1200" baseline="0" noProof="0" dirty="0" smtClean="0">
                          <a:solidFill>
                            <a:schemeClr val="dk1"/>
                          </a:solidFill>
                          <a:latin typeface="+mn-lt"/>
                          <a:ea typeface="+mn-ea"/>
                          <a:cs typeface="+mn-cs"/>
                        </a:rPr>
                        <a:t> 44: 6</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dirty="0" err="1" smtClean="0">
                          <a:solidFill>
                            <a:schemeClr val="dk1"/>
                          </a:solidFill>
                          <a:latin typeface="+mn-lt"/>
                          <a:ea typeface="+mn-ea"/>
                          <a:cs typeface="+mn-cs"/>
                        </a:rPr>
                        <a:t>Apocalipsis</a:t>
                      </a:r>
                      <a:r>
                        <a:rPr lang="en-US" sz="1800" b="0" i="0" u="none" strike="noStrike" kern="1200" baseline="0" noProof="0" dirty="0" smtClean="0">
                          <a:solidFill>
                            <a:schemeClr val="dk1"/>
                          </a:solidFill>
                          <a:latin typeface="+mn-lt"/>
                          <a:ea typeface="+mn-ea"/>
                          <a:cs typeface="+mn-cs"/>
                        </a:rPr>
                        <a:t> 1: 17</a:t>
                      </a:r>
                      <a:endParaRPr lang="en-US" sz="1800" noProof="0" dirty="0" smtClean="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El </a:t>
                      </a:r>
                      <a:r>
                        <a:rPr lang="en-US" sz="1800" b="0" i="0" u="none" strike="noStrike" kern="1200" baseline="0" noProof="0" dirty="0" err="1" smtClean="0">
                          <a:solidFill>
                            <a:schemeClr val="dk1"/>
                          </a:solidFill>
                          <a:latin typeface="+mn-lt"/>
                          <a:ea typeface="+mn-ea"/>
                          <a:cs typeface="+mn-cs"/>
                        </a:rPr>
                        <a:t>Escudriñador</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dirty="0" err="1" smtClean="0">
                          <a:solidFill>
                            <a:schemeClr val="dk1"/>
                          </a:solidFill>
                          <a:latin typeface="+mn-lt"/>
                          <a:ea typeface="+mn-ea"/>
                          <a:cs typeface="+mn-cs"/>
                        </a:rPr>
                        <a:t>Jeremías</a:t>
                      </a:r>
                      <a:r>
                        <a:rPr lang="en-US" sz="1800" b="0" i="0" u="none" strike="noStrike" kern="1200" baseline="0" noProof="0" dirty="0" smtClean="0">
                          <a:solidFill>
                            <a:schemeClr val="dk1"/>
                          </a:solidFill>
                          <a:latin typeface="+mn-lt"/>
                          <a:ea typeface="+mn-ea"/>
                          <a:cs typeface="+mn-cs"/>
                        </a:rPr>
                        <a:t> 17: 10</a:t>
                      </a:r>
                      <a:endParaRPr lang="en-US" sz="1800" noProof="0" dirty="0" smtClean="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Apocalipsis 2: 18, 22</a:t>
                      </a:r>
                      <a:endParaRPr lang="en-US" sz="1800" noProof="0" dirty="0" smtClean="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El </a:t>
                      </a:r>
                      <a:r>
                        <a:rPr lang="en-US" sz="1800" b="0" i="0" u="none" strike="noStrike" kern="1200" baseline="0" noProof="0" dirty="0" err="1" smtClean="0">
                          <a:solidFill>
                            <a:schemeClr val="dk1"/>
                          </a:solidFill>
                          <a:latin typeface="+mn-lt"/>
                          <a:ea typeface="+mn-ea"/>
                          <a:cs typeface="+mn-cs"/>
                        </a:rPr>
                        <a:t>buen</a:t>
                      </a:r>
                      <a:r>
                        <a:rPr lang="en-US" sz="1800" b="0" i="0" u="none" strike="noStrike" kern="1200" baseline="0" noProof="0" dirty="0" smtClean="0">
                          <a:solidFill>
                            <a:schemeClr val="dk1"/>
                          </a:solidFill>
                          <a:latin typeface="+mn-lt"/>
                          <a:ea typeface="+mn-ea"/>
                          <a:cs typeface="+mn-cs"/>
                        </a:rPr>
                        <a:t> Pastor</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err="1" smtClean="0">
                          <a:solidFill>
                            <a:schemeClr val="dk1"/>
                          </a:solidFill>
                          <a:latin typeface="+mn-lt"/>
                          <a:ea typeface="+mn-ea"/>
                          <a:cs typeface="+mn-cs"/>
                        </a:rPr>
                        <a:t>Ezequiel</a:t>
                      </a:r>
                      <a:r>
                        <a:rPr lang="en-US" sz="1800" b="0" i="0" u="none" strike="noStrike" kern="1200" baseline="0" noProof="0" dirty="0" smtClean="0">
                          <a:solidFill>
                            <a:schemeClr val="dk1"/>
                          </a:solidFill>
                          <a:latin typeface="+mn-lt"/>
                          <a:ea typeface="+mn-ea"/>
                          <a:cs typeface="+mn-cs"/>
                        </a:rPr>
                        <a:t> 34: 15-16</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Juan 10: 14-15</a:t>
                      </a:r>
                      <a:endParaRPr lang="en-US" sz="1800" noProof="0" dirty="0" smtClean="0"/>
                    </a:p>
                  </a:txBody>
                  <a:tcPr>
                    <a:solidFill>
                      <a:schemeClr val="bg1">
                        <a:lumMod val="85000"/>
                        <a:alpha val="40000"/>
                      </a:schemeClr>
                    </a:solidFill>
                  </a:tcPr>
                </a:tc>
              </a:tr>
              <a:tr h="567849">
                <a:tc>
                  <a:txBody>
                    <a:bodyPr/>
                    <a:lstStyle/>
                    <a:p>
                      <a:r>
                        <a:rPr lang="en-US" sz="1800" b="0" i="0" u="none" strike="noStrike" kern="1200" baseline="0" noProof="0" dirty="0" smtClean="0">
                          <a:solidFill>
                            <a:schemeClr val="dk1"/>
                          </a:solidFill>
                          <a:latin typeface="+mn-lt"/>
                          <a:ea typeface="+mn-ea"/>
                          <a:cs typeface="+mn-cs"/>
                        </a:rPr>
                        <a:t>El </a:t>
                      </a:r>
                      <a:r>
                        <a:rPr lang="en-US" sz="1800" b="0" i="0" u="none" strike="noStrike" kern="1200" baseline="0" noProof="0" dirty="0" err="1" smtClean="0">
                          <a:solidFill>
                            <a:schemeClr val="dk1"/>
                          </a:solidFill>
                          <a:latin typeface="+mn-lt"/>
                          <a:ea typeface="+mn-ea"/>
                          <a:cs typeface="+mn-cs"/>
                        </a:rPr>
                        <a:t>Redentor</a:t>
                      </a:r>
                      <a:endParaRPr lang="en-US" sz="1800" noProof="0" dirty="0"/>
                    </a:p>
                  </a:txBody>
                  <a:tcPr>
                    <a:solidFill>
                      <a:schemeClr val="bg1">
                        <a:lumMod val="85000"/>
                        <a:alpha val="40000"/>
                      </a:schemeClr>
                    </a:solidFill>
                  </a:tcPr>
                </a:tc>
                <a:tc>
                  <a:txBody>
                    <a:bodyPr/>
                    <a:lstStyle/>
                    <a:p>
                      <a:r>
                        <a:rPr lang="pt-PT" sz="1800" kern="1200" dirty="0" smtClean="0">
                          <a:solidFill>
                            <a:schemeClr val="dk1"/>
                          </a:solidFill>
                          <a:effectLst/>
                          <a:latin typeface="+mn-lt"/>
                          <a:ea typeface="+mn-ea"/>
                          <a:cs typeface="+mn-cs"/>
                        </a:rPr>
                        <a:t>Salmo 19: 14;</a:t>
                      </a:r>
                    </a:p>
                    <a:p>
                      <a:r>
                        <a:rPr lang="pt-PT" sz="1800" kern="1200" dirty="0" smtClean="0">
                          <a:solidFill>
                            <a:schemeClr val="dk1"/>
                          </a:solidFill>
                          <a:effectLst/>
                          <a:latin typeface="+mn-lt"/>
                          <a:ea typeface="+mn-ea"/>
                          <a:cs typeface="+mn-cs"/>
                        </a:rPr>
                        <a:t>Isaías 47: 4</a:t>
                      </a:r>
                      <a:endParaRPr lang="en-US" sz="1800" noProof="0" dirty="0"/>
                    </a:p>
                  </a:txBody>
                  <a:tcPr>
                    <a:solidFill>
                      <a:schemeClr val="bg1">
                        <a:lumMod val="85000"/>
                        <a:alpha val="40000"/>
                      </a:schemeClr>
                    </a:solidFill>
                  </a:tcPr>
                </a:tc>
                <a:tc>
                  <a:txBody>
                    <a:bodyPr/>
                    <a:lstStyle/>
                    <a:p>
                      <a:r>
                        <a:rPr lang="es-ES" sz="1800" kern="1200" dirty="0" smtClean="0">
                          <a:solidFill>
                            <a:schemeClr val="dk1"/>
                          </a:solidFill>
                          <a:effectLst/>
                          <a:latin typeface="+mn-lt"/>
                          <a:ea typeface="+mn-ea"/>
                          <a:cs typeface="+mn-cs"/>
                        </a:rPr>
                        <a:t>Colosenses 1: 14; Romanos 3: 24</a:t>
                      </a:r>
                      <a:endParaRPr lang="en-US" sz="1800" noProof="0" dirty="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La </a:t>
                      </a:r>
                      <a:r>
                        <a:rPr lang="en-US" sz="1800" b="0" i="0" u="none" strike="noStrike" kern="1200" baseline="0" noProof="0" dirty="0" err="1" smtClean="0">
                          <a:solidFill>
                            <a:schemeClr val="dk1"/>
                          </a:solidFill>
                          <a:latin typeface="+mn-lt"/>
                          <a:ea typeface="+mn-ea"/>
                          <a:cs typeface="+mn-cs"/>
                        </a:rPr>
                        <a:t>Verdad</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err="1" smtClean="0">
                          <a:solidFill>
                            <a:schemeClr val="dk1"/>
                          </a:solidFill>
                          <a:latin typeface="+mn-lt"/>
                          <a:ea typeface="+mn-ea"/>
                          <a:cs typeface="+mn-cs"/>
                        </a:rPr>
                        <a:t>Jeremías</a:t>
                      </a:r>
                      <a:r>
                        <a:rPr lang="en-US" sz="1800" b="0" i="0" u="none" strike="noStrike" kern="1200" baseline="0" noProof="0" dirty="0" smtClean="0">
                          <a:solidFill>
                            <a:schemeClr val="dk1"/>
                          </a:solidFill>
                          <a:latin typeface="+mn-lt"/>
                          <a:ea typeface="+mn-ea"/>
                          <a:cs typeface="+mn-cs"/>
                        </a:rPr>
                        <a:t> 10: 10</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smtClean="0">
                          <a:solidFill>
                            <a:schemeClr val="dk1"/>
                          </a:solidFill>
                          <a:latin typeface="+mn-lt"/>
                          <a:ea typeface="+mn-ea"/>
                          <a:cs typeface="+mn-cs"/>
                        </a:rPr>
                        <a:t>Juan 14: 6</a:t>
                      </a:r>
                      <a:endParaRPr lang="en-US" sz="1800" noProof="0" dirty="0"/>
                    </a:p>
                  </a:txBody>
                  <a:tcPr>
                    <a:solidFill>
                      <a:schemeClr val="bg1">
                        <a:lumMod val="85000"/>
                        <a:alpha val="40000"/>
                      </a:schemeClr>
                    </a:solidFill>
                  </a:tcPr>
                </a:tc>
              </a:tr>
            </a:tbl>
          </a:graphicData>
        </a:graphic>
      </p:graphicFrame>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46879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5471" y="274638"/>
            <a:ext cx="8642555" cy="1143000"/>
          </a:xfrm>
        </p:spPr>
        <p:txBody>
          <a:bodyPr>
            <a:noAutofit/>
          </a:bodyPr>
          <a:lstStyle/>
          <a:p>
            <a:r>
              <a:rPr lang="es-ES" dirty="0" smtClean="0">
                <a:solidFill>
                  <a:srgbClr val="FFFFFF"/>
                </a:solidFill>
              </a:rPr>
              <a:t>Un Ser divino-humano:</a:t>
            </a:r>
            <a:br>
              <a:rPr lang="es-ES" dirty="0" smtClean="0">
                <a:solidFill>
                  <a:srgbClr val="FFFFFF"/>
                </a:solidFill>
              </a:rPr>
            </a:br>
            <a:r>
              <a:rPr lang="es-ES" dirty="0" smtClean="0">
                <a:solidFill>
                  <a:srgbClr val="FFFFFF"/>
                </a:solidFill>
              </a:rPr>
              <a:t>Filipenses 2: 5-8</a:t>
            </a:r>
            <a:endParaRPr lang="en-US" dirty="0">
              <a:solidFill>
                <a:srgbClr val="FFFFFF"/>
              </a:solidFill>
            </a:endParaRPr>
          </a:p>
        </p:txBody>
      </p:sp>
      <p:sp>
        <p:nvSpPr>
          <p:cNvPr id="3" name="Marcador de contenido 2"/>
          <p:cNvSpPr>
            <a:spLocks noGrp="1"/>
          </p:cNvSpPr>
          <p:nvPr>
            <p:ph idx="1"/>
          </p:nvPr>
        </p:nvSpPr>
        <p:spPr>
          <a:xfrm>
            <a:off x="604860" y="1842742"/>
            <a:ext cx="7930030" cy="3973689"/>
          </a:xfrm>
        </p:spPr>
        <p:txBody>
          <a:bodyPr>
            <a:noAutofit/>
          </a:bodyPr>
          <a:lstStyle/>
          <a:p>
            <a:pPr marL="0" indent="0" algn="just">
              <a:buNone/>
            </a:pPr>
            <a:r>
              <a:rPr lang="es-ES" sz="2700" dirty="0" smtClean="0">
                <a:solidFill>
                  <a:srgbClr val="FFFFFF"/>
                </a:solidFill>
              </a:rPr>
              <a:t>«Vuestra actitud debe ser como la de Cristo Jesús, quien, </a:t>
            </a:r>
            <a:r>
              <a:rPr lang="es-ES" sz="2700" b="1" dirty="0" smtClean="0">
                <a:solidFill>
                  <a:srgbClr val="FFFFFF"/>
                </a:solidFill>
              </a:rPr>
              <a:t>siendo por naturaleza Dios</a:t>
            </a:r>
            <a:r>
              <a:rPr lang="es-ES" sz="2700" dirty="0" smtClean="0">
                <a:solidFill>
                  <a:srgbClr val="FFFFFF"/>
                </a:solidFill>
              </a:rPr>
              <a:t>, no consideró el ser igual a Dios como algo a qué aferrarse. Por el contrario, se rebajó voluntariamente, tomando la naturaleza de siervo y </a:t>
            </a:r>
            <a:r>
              <a:rPr lang="es-ES" sz="2700" b="1" dirty="0" smtClean="0">
                <a:solidFill>
                  <a:srgbClr val="FFFFFF"/>
                </a:solidFill>
              </a:rPr>
              <a:t>haciéndose semejante a los seres humanos</a:t>
            </a:r>
            <a:r>
              <a:rPr lang="es-ES" sz="2700" dirty="0" smtClean="0">
                <a:solidFill>
                  <a:srgbClr val="FFFFFF"/>
                </a:solidFill>
              </a:rPr>
              <a:t>. Y al manifestarse como hombre, se humilló a sí mismo y se hizo obediente hasta la muerte, ¡y muerte de cruz!».</a:t>
            </a:r>
            <a:endParaRPr lang="en-US" sz="27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9859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 </a:t>
            </a:r>
            <a:r>
              <a:rPr lang="en-US" dirty="0" err="1" smtClean="0">
                <a:solidFill>
                  <a:srgbClr val="FFFFFF"/>
                </a:solidFill>
              </a:rPr>
              <a:t>Palabra</a:t>
            </a:r>
            <a:r>
              <a:rPr lang="en-US" dirty="0" smtClean="0">
                <a:solidFill>
                  <a:srgbClr val="FFFFFF"/>
                </a:solidFill>
              </a:rPr>
              <a:t> </a:t>
            </a:r>
            <a:r>
              <a:rPr lang="en-US" dirty="0" err="1" smtClean="0">
                <a:solidFill>
                  <a:srgbClr val="FFFFFF"/>
                </a:solidFill>
              </a:rPr>
              <a:t>es</a:t>
            </a:r>
            <a:r>
              <a:rPr lang="en-US" dirty="0" smtClean="0">
                <a:solidFill>
                  <a:srgbClr val="FFFFFF"/>
                </a:solidFill>
              </a:rPr>
              <a:t> </a:t>
            </a:r>
            <a:r>
              <a:rPr lang="en-US" dirty="0" err="1" smtClean="0">
                <a:solidFill>
                  <a:srgbClr val="FFFFFF"/>
                </a:solidFill>
              </a:rPr>
              <a:t>poderosa</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s-ES" sz="2600" dirty="0" smtClean="0">
                <a:solidFill>
                  <a:srgbClr val="FFFFFF"/>
                </a:solidFill>
              </a:rPr>
              <a:t>«Por la palabra del Señor fueron creados los cielos, y por el soplo de su boca, las estrellas. Él recoge en un cántaro el agua de los mares, y junta en vasijas los océanos» (Salmo 33: 6, 7). </a:t>
            </a:r>
          </a:p>
          <a:p>
            <a:pPr algn="just"/>
            <a:r>
              <a:rPr lang="es-ES" sz="2600" dirty="0" smtClean="0">
                <a:solidFill>
                  <a:srgbClr val="FFFFFF"/>
                </a:solidFill>
              </a:rPr>
              <a:t>Aquí cabe una pregunta: si cuando no existía nada, vino todo a la existencia por el poder de la palabra de Dios, ¿cómo no podría él restaurar la vida de una persona que piensa que ya no existe remedio para su situación?</a:t>
            </a:r>
            <a:endParaRPr lang="en-US" sz="26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39480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Tú puedes ser una nueva creación</a:t>
            </a:r>
            <a:endParaRPr lang="en-US" dirty="0">
              <a:solidFill>
                <a:srgbClr val="FFFFFF"/>
              </a:solidFill>
            </a:endParaRPr>
          </a:p>
        </p:txBody>
      </p:sp>
      <p:sp>
        <p:nvSpPr>
          <p:cNvPr id="3" name="Marcador de contenido 2"/>
          <p:cNvSpPr>
            <a:spLocks noGrp="1"/>
          </p:cNvSpPr>
          <p:nvPr>
            <p:ph sz="half" idx="1"/>
          </p:nvPr>
        </p:nvSpPr>
        <p:spPr>
          <a:xfrm>
            <a:off x="668795" y="1998942"/>
            <a:ext cx="4347062" cy="4525963"/>
          </a:xfrm>
        </p:spPr>
        <p:txBody>
          <a:bodyPr>
            <a:normAutofit/>
          </a:bodyPr>
          <a:lstStyle/>
          <a:p>
            <a:pPr algn="just"/>
            <a:r>
              <a:rPr lang="es-ES" sz="2600" dirty="0" smtClean="0">
                <a:solidFill>
                  <a:srgbClr val="FFFFFF"/>
                </a:solidFill>
              </a:rPr>
              <a:t>«Por lo tanto, si alguno está en Cristo, es una nueva creación. ¡Lo viejo ha pasado, ha llegado ya lo nuevo!» (2 Corintios 5:17).</a:t>
            </a:r>
            <a:endParaRPr lang="en-US" sz="26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85807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5861"/>
            <a:ext cx="8229600" cy="1143000"/>
          </a:xfrm>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579608" y="1388535"/>
            <a:ext cx="7988712" cy="4525963"/>
          </a:xfrm>
        </p:spPr>
        <p:txBody>
          <a:bodyPr>
            <a:noAutofit/>
          </a:bodyPr>
          <a:lstStyle/>
          <a:p>
            <a:pPr algn="just"/>
            <a:r>
              <a:rPr lang="es-ES" sz="2400" dirty="0" smtClean="0">
                <a:solidFill>
                  <a:srgbClr val="FFFFFF"/>
                </a:solidFill>
              </a:rPr>
              <a:t>Muchos hombres y mujeres en este planeta se hacen las mismas preguntas: ¿Qué hago aquí? ¿De dónde vengo? ¿Hacia dónde voy? ¿Hay otra vida más allá de esta?</a:t>
            </a:r>
          </a:p>
          <a:p>
            <a:pPr algn="just"/>
            <a:r>
              <a:rPr lang="es-ES" sz="2400" dirty="0" smtClean="0">
                <a:solidFill>
                  <a:srgbClr val="FFFFFF"/>
                </a:solidFill>
              </a:rPr>
              <a:t>Muchos de ellos ven en la teoría de la evolución una buena opción para entender la vida.</a:t>
            </a:r>
          </a:p>
          <a:p>
            <a:pPr algn="just"/>
            <a:r>
              <a:rPr lang="es-ES" sz="2400" dirty="0" smtClean="0">
                <a:solidFill>
                  <a:srgbClr val="FFFFFF"/>
                </a:solidFill>
              </a:rPr>
              <a:t>La materia, las fuerzas, la vida, los organismos, el tiempo, los fósiles y la mente son importantes evidencia a favor de la Creación de Dios.</a:t>
            </a:r>
          </a:p>
          <a:p>
            <a:pPr algn="just"/>
            <a:r>
              <a:rPr lang="es-ES" sz="2400" dirty="0" smtClean="0">
                <a:solidFill>
                  <a:srgbClr val="FFFFFF"/>
                </a:solidFill>
              </a:rPr>
              <a:t>La Biblia dice que Dios creó el mundo.</a:t>
            </a:r>
          </a:p>
          <a:p>
            <a:pPr algn="just"/>
            <a:r>
              <a:rPr lang="es-ES" sz="2400" spc="-50" dirty="0" smtClean="0">
                <a:solidFill>
                  <a:srgbClr val="FFFFFF"/>
                </a:solidFill>
              </a:rPr>
              <a:t>El gran Creador ha venido a este mundo en la persona de Jesús.</a:t>
            </a:r>
          </a:p>
          <a:p>
            <a:pPr algn="just"/>
            <a:r>
              <a:rPr lang="es-ES" sz="2400" dirty="0" smtClean="0">
                <a:solidFill>
                  <a:srgbClr val="FFFFFF"/>
                </a:solidFill>
              </a:rPr>
              <a:t>Nuestro poderoso Señor tiene poder para crear el mundo y también para cambiar tu vida.</a:t>
            </a:r>
            <a:endParaRPr lang="en-US" sz="24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Del </a:t>
            </a:r>
            <a:r>
              <a:rPr lang="en-US" dirty="0" err="1" smtClean="0">
                <a:solidFill>
                  <a:srgbClr val="FFFFFF"/>
                </a:solidFill>
              </a:rPr>
              <a:t>ateísmo</a:t>
            </a:r>
            <a:r>
              <a:rPr lang="en-US" dirty="0" smtClean="0">
                <a:solidFill>
                  <a:srgbClr val="FFFFFF"/>
                </a:solidFill>
              </a:rPr>
              <a:t> al </a:t>
            </a:r>
            <a:r>
              <a:rPr lang="en-US" dirty="0" err="1" smtClean="0">
                <a:solidFill>
                  <a:srgbClr val="FFFFFF"/>
                </a:solidFill>
              </a:rPr>
              <a:t>cristianismo</a:t>
            </a:r>
            <a:endParaRPr lang="en-US" dirty="0">
              <a:solidFill>
                <a:srgbClr val="FFFFFF"/>
              </a:solidFill>
            </a:endParaRPr>
          </a:p>
        </p:txBody>
      </p:sp>
      <p:sp>
        <p:nvSpPr>
          <p:cNvPr id="3" name="Marcador de contenido 2"/>
          <p:cNvSpPr>
            <a:spLocks noGrp="1"/>
          </p:cNvSpPr>
          <p:nvPr>
            <p:ph sz="half" idx="1"/>
          </p:nvPr>
        </p:nvSpPr>
        <p:spPr>
          <a:xfrm>
            <a:off x="369610" y="1643659"/>
            <a:ext cx="5265323" cy="4525963"/>
          </a:xfrm>
        </p:spPr>
        <p:txBody>
          <a:bodyPr>
            <a:noAutofit/>
          </a:bodyPr>
          <a:lstStyle/>
          <a:p>
            <a:pPr algn="just"/>
            <a:r>
              <a:rPr lang="es-ES" sz="2400" spc="-50" dirty="0" smtClean="0">
                <a:solidFill>
                  <a:srgbClr val="FFFFFF"/>
                </a:solidFill>
              </a:rPr>
              <a:t>Él era un ateo cuando estudiaba en la Universidad de Cambridge, pero encontró al Señor a través de la ciencia.</a:t>
            </a:r>
          </a:p>
          <a:p>
            <a:pPr algn="just"/>
            <a:r>
              <a:rPr lang="es-ES" sz="2400" spc="-60" dirty="0" smtClean="0">
                <a:solidFill>
                  <a:srgbClr val="FFFFFF"/>
                </a:solidFill>
              </a:rPr>
              <a:t>«El ateísmo, empecé a darme cuenta, descansa sobre una evidencia poco satisfactoria. Los argumentos que alguna vez me parecieron atrevidos, decisivos y concluyentes se volvieron cada vez más sinuosos, vacilantes e inciertos.</a:t>
            </a:r>
            <a:endParaRPr lang="en-US" sz="2400" spc="-60" dirty="0">
              <a:solidFill>
                <a:srgbClr val="FFFFFF"/>
              </a:solidFill>
            </a:endParaRPr>
          </a:p>
        </p:txBody>
      </p:sp>
      <p:pic>
        <p:nvPicPr>
          <p:cNvPr id="7" name="Marcador de contenido 6"/>
          <p:cNvPicPr>
            <a:picLocks noGrp="1" noChangeAspect="1"/>
          </p:cNvPicPr>
          <p:nvPr>
            <p:ph sz="half" idx="2"/>
          </p:nvPr>
        </p:nvPicPr>
        <p:blipFill rotWithShape="1">
          <a:blip r:embed="rId2" cstate="print"/>
          <a:srcRect l="14058" t="3473" r="14486" b="4184"/>
          <a:stretch/>
        </p:blipFill>
        <p:spPr>
          <a:xfrm>
            <a:off x="5941491" y="1668813"/>
            <a:ext cx="2832067" cy="3659915"/>
          </a:xfrm>
          <a:ln>
            <a:solidFill>
              <a:schemeClr val="bg1">
                <a:lumMod val="8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746125"/>
            <a:ext cx="5562600" cy="1561827"/>
          </a:xfrm>
        </p:spPr>
        <p:txBody>
          <a:bodyPr>
            <a:normAutofit/>
          </a:bodyPr>
          <a:lstStyle/>
          <a:p>
            <a:r>
              <a:rPr lang="en-US" sz="3800" dirty="0" smtClean="0">
                <a:solidFill>
                  <a:srgbClr val="FFFFFF"/>
                </a:solidFill>
              </a:rPr>
              <a:t>El </a:t>
            </a:r>
            <a:r>
              <a:rPr lang="en-US" sz="3800" dirty="0" err="1" smtClean="0">
                <a:solidFill>
                  <a:srgbClr val="FFFFFF"/>
                </a:solidFill>
              </a:rPr>
              <a:t>cantante</a:t>
            </a:r>
            <a:r>
              <a:rPr lang="en-US" sz="3800" dirty="0" smtClean="0">
                <a:solidFill>
                  <a:srgbClr val="FFFFFF"/>
                </a:solidFill>
              </a:rPr>
              <a:t> </a:t>
            </a:r>
            <a:r>
              <a:rPr lang="en-US" sz="3800" dirty="0" err="1" smtClean="0">
                <a:solidFill>
                  <a:srgbClr val="FFFFFF"/>
                </a:solidFill>
              </a:rPr>
              <a:t>brasileño</a:t>
            </a:r>
            <a:r>
              <a:rPr lang="en-US" sz="3800" dirty="0" smtClean="0">
                <a:solidFill>
                  <a:srgbClr val="FFFFFF"/>
                </a:solidFill>
              </a:rPr>
              <a:t> Leonardo</a:t>
            </a:r>
            <a:endParaRPr lang="en-US" sz="3800" dirty="0">
              <a:solidFill>
                <a:srgbClr val="FFFFFF"/>
              </a:solidFill>
            </a:endParaRPr>
          </a:p>
        </p:txBody>
      </p:sp>
      <p:sp>
        <p:nvSpPr>
          <p:cNvPr id="4" name="Marcador de texto 3"/>
          <p:cNvSpPr>
            <a:spLocks noGrp="1"/>
          </p:cNvSpPr>
          <p:nvPr>
            <p:ph type="body" sz="half" idx="2"/>
          </p:nvPr>
        </p:nvSpPr>
        <p:spPr>
          <a:xfrm>
            <a:off x="457201" y="2746375"/>
            <a:ext cx="4059780" cy="3627792"/>
          </a:xfrm>
        </p:spPr>
        <p:txBody>
          <a:bodyPr>
            <a:noAutofit/>
          </a:bodyPr>
          <a:lstStyle/>
          <a:p>
            <a:r>
              <a:rPr lang="es-ES" sz="2400" i="1" dirty="0" smtClean="0">
                <a:solidFill>
                  <a:srgbClr val="FFFFFF"/>
                </a:solidFill>
              </a:rPr>
              <a:t>Yo no sé a dónde voy,</a:t>
            </a:r>
          </a:p>
          <a:p>
            <a:r>
              <a:rPr lang="es-ES" sz="2400" i="1" dirty="0" smtClean="0">
                <a:solidFill>
                  <a:srgbClr val="FFFFFF"/>
                </a:solidFill>
              </a:rPr>
              <a:t>Tal vez nunca llegue a nada,</a:t>
            </a:r>
          </a:p>
          <a:p>
            <a:r>
              <a:rPr lang="es-ES" sz="2400" i="1" dirty="0" smtClean="0">
                <a:solidFill>
                  <a:srgbClr val="FFFFFF"/>
                </a:solidFill>
              </a:rPr>
              <a:t>Mi vida sigue al sol,</a:t>
            </a:r>
          </a:p>
          <a:p>
            <a:r>
              <a:rPr lang="es-ES" sz="2400" i="1" dirty="0" smtClean="0">
                <a:solidFill>
                  <a:srgbClr val="FFFFFF"/>
                </a:solidFill>
              </a:rPr>
              <a:t>En el vasto horizonte,</a:t>
            </a:r>
          </a:p>
          <a:p>
            <a:r>
              <a:rPr lang="es-ES" sz="2400" i="1" dirty="0" smtClean="0">
                <a:solidFill>
                  <a:srgbClr val="FFFFFF"/>
                </a:solidFill>
              </a:rPr>
              <a:t>Ni siquiera sé quién soy…</a:t>
            </a:r>
            <a:endParaRPr lang="en-US" sz="2400" i="1"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lstStyle/>
          <a:p>
            <a:r>
              <a:rPr lang="en-US" dirty="0" smtClean="0">
                <a:solidFill>
                  <a:srgbClr val="FFFFFF"/>
                </a:solidFill>
              </a:rPr>
              <a:t>Del </a:t>
            </a:r>
            <a:r>
              <a:rPr lang="en-US" dirty="0" err="1" smtClean="0">
                <a:solidFill>
                  <a:srgbClr val="FFFFFF"/>
                </a:solidFill>
              </a:rPr>
              <a:t>ateísmo</a:t>
            </a:r>
            <a:r>
              <a:rPr lang="en-US" dirty="0" smtClean="0">
                <a:solidFill>
                  <a:srgbClr val="FFFFFF"/>
                </a:solidFill>
              </a:rPr>
              <a:t> al </a:t>
            </a:r>
            <a:r>
              <a:rPr lang="en-US" dirty="0" err="1" smtClean="0">
                <a:solidFill>
                  <a:srgbClr val="FFFFFF"/>
                </a:solidFill>
              </a:rPr>
              <a:t>cristianismo</a:t>
            </a:r>
            <a:endParaRPr lang="es-ES" dirty="0">
              <a:solidFill>
                <a:srgbClr val="FFFFFF"/>
              </a:solidFill>
            </a:endParaRPr>
          </a:p>
        </p:txBody>
      </p:sp>
      <p:sp>
        <p:nvSpPr>
          <p:cNvPr id="3" name="Marcador de contenido 2"/>
          <p:cNvSpPr>
            <a:spLocks noGrp="1"/>
          </p:cNvSpPr>
          <p:nvPr>
            <p:ph idx="1"/>
          </p:nvPr>
        </p:nvSpPr>
        <p:spPr>
          <a:xfrm>
            <a:off x="457200" y="1600200"/>
            <a:ext cx="8303430" cy="4794447"/>
          </a:xfrm>
        </p:spPr>
        <p:txBody>
          <a:bodyPr>
            <a:noAutofit/>
          </a:bodyPr>
          <a:lstStyle/>
          <a:p>
            <a:pPr algn="just"/>
            <a:r>
              <a:rPr lang="es-ES" sz="2300" spc="-10" dirty="0" smtClean="0">
                <a:solidFill>
                  <a:srgbClr val="FFFFFF"/>
                </a:solidFill>
              </a:rPr>
              <a:t>«La oportunidad de hablar con cristianos acerca de su fe me reveló que yo entendía relativamente poco acerca de su religión, que yo había llegado a conocer principalmente a través de descripciones no muy exactas de sus críticos, incluyendo al lógico británico Bertrand Russell y al filósofo social alemán Karl Marx.</a:t>
            </a:r>
          </a:p>
          <a:p>
            <a:pPr algn="just"/>
            <a:r>
              <a:rPr lang="es-ES" sz="2300" spc="-10" dirty="0" smtClean="0">
                <a:solidFill>
                  <a:srgbClr val="FFFFFF"/>
                </a:solidFill>
              </a:rPr>
              <a:t>También empecé a darme cuenta de que mi suposición del vínculo inexorable y automático entre las ciencias naturales y el ateísmo más bien era ingenuo y desinformado. Una de las cosas más importantes que tuve que poner en orden, después de mi conversión al cristianismo, fue la desconexión sistemática de este lazo. En su lugar, trataría de ver las ciencias naturales desde una perspectiva cristiana y trataría de entender por qué otros no comparten esta perspectiva».</a:t>
            </a:r>
            <a:endParaRPr lang="en-US" sz="2300" dirty="0">
              <a:solidFill>
                <a:srgbClr val="FFFFFF"/>
              </a:solidFill>
            </a:endParaRPr>
          </a:p>
        </p:txBody>
      </p:sp>
      <p:pic>
        <p:nvPicPr>
          <p:cNvPr id="5" name="Marcador de contenido 6"/>
          <p:cNvPicPr>
            <a:picLocks noChangeAspect="1"/>
          </p:cNvPicPr>
          <p:nvPr/>
        </p:nvPicPr>
        <p:blipFill rotWithShape="1">
          <a:blip r:embed="rId2" cstate="print"/>
          <a:srcRect l="10674" t="3473" r="8740" b="4184"/>
          <a:stretch/>
        </p:blipFill>
        <p:spPr>
          <a:xfrm>
            <a:off x="7800825" y="310136"/>
            <a:ext cx="959805" cy="1099843"/>
          </a:xfrm>
          <a:prstGeom prst="rect">
            <a:avLst/>
          </a:prstGeom>
          <a:ln>
            <a:solidFill>
              <a:schemeClr val="bg1">
                <a:lumMod val="8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41238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lstStyle/>
          <a:p>
            <a:r>
              <a:rPr lang="en-US" dirty="0" smtClean="0">
                <a:solidFill>
                  <a:srgbClr val="FFFFFF"/>
                </a:solidFill>
              </a:rPr>
              <a:t>Del </a:t>
            </a:r>
            <a:r>
              <a:rPr lang="en-US" dirty="0" err="1" smtClean="0">
                <a:solidFill>
                  <a:srgbClr val="FFFFFF"/>
                </a:solidFill>
              </a:rPr>
              <a:t>ateísmo</a:t>
            </a:r>
            <a:r>
              <a:rPr lang="en-US" dirty="0" smtClean="0">
                <a:solidFill>
                  <a:srgbClr val="FFFFFF"/>
                </a:solidFill>
              </a:rPr>
              <a:t> al </a:t>
            </a:r>
            <a:r>
              <a:rPr lang="en-US" dirty="0" err="1" smtClean="0">
                <a:solidFill>
                  <a:srgbClr val="FFFFFF"/>
                </a:solidFill>
              </a:rPr>
              <a:t>cristianismo</a:t>
            </a:r>
            <a:endParaRPr lang="es-ES" dirty="0">
              <a:solidFill>
                <a:srgbClr val="FFFFFF"/>
              </a:solidFill>
            </a:endParaRPr>
          </a:p>
        </p:txBody>
      </p:sp>
      <p:sp>
        <p:nvSpPr>
          <p:cNvPr id="3" name="Marcador de contenido 2"/>
          <p:cNvSpPr>
            <a:spLocks noGrp="1"/>
          </p:cNvSpPr>
          <p:nvPr>
            <p:ph idx="1"/>
          </p:nvPr>
        </p:nvSpPr>
        <p:spPr>
          <a:xfrm>
            <a:off x="360378" y="1600200"/>
            <a:ext cx="8385586" cy="4525963"/>
          </a:xfrm>
        </p:spPr>
        <p:txBody>
          <a:bodyPr>
            <a:noAutofit/>
          </a:bodyPr>
          <a:lstStyle/>
          <a:p>
            <a:pPr algn="just"/>
            <a:r>
              <a:rPr lang="es-ES" sz="2400" dirty="0" smtClean="0">
                <a:solidFill>
                  <a:srgbClr val="FFFFFF"/>
                </a:solidFill>
              </a:rPr>
              <a:t>Actualmente tiene tres doctorados de la Universidad de Oxford: uno en Biofísica Molecular (1978), producto de su investigación en membranas biológicas; otro en Divinidades de la Facultad de Teología (2001), por su trabajo en teología histórica y sistemática; y uno más en Letras de la División de Humanidades (2013) por su investigación en la historia de las ideas, especialmente relacionadas con la ciencia y la religión. </a:t>
            </a:r>
          </a:p>
          <a:p>
            <a:pPr algn="just"/>
            <a:r>
              <a:rPr lang="es-ES" sz="2400" dirty="0" smtClean="0">
                <a:solidFill>
                  <a:srgbClr val="FFFFFF"/>
                </a:solidFill>
              </a:rPr>
              <a:t>También es miembro de la Real Sociedad para el Apoyo de las Artes, </a:t>
            </a:r>
            <a:r>
              <a:rPr lang="es-ES" sz="2400" dirty="0" err="1" smtClean="0">
                <a:solidFill>
                  <a:srgbClr val="FFFFFF"/>
                </a:solidFill>
              </a:rPr>
              <a:t>Manofacturas</a:t>
            </a:r>
            <a:r>
              <a:rPr lang="es-ES" sz="2400" dirty="0" smtClean="0">
                <a:solidFill>
                  <a:srgbClr val="FFFFFF"/>
                </a:solidFill>
              </a:rPr>
              <a:t> y Comercio (FRSA, por sus siglas en inglés).</a:t>
            </a:r>
          </a:p>
          <a:p>
            <a:pPr algn="just"/>
            <a:r>
              <a:rPr lang="es-ES" sz="2400" dirty="0" smtClean="0">
                <a:solidFill>
                  <a:srgbClr val="FFFFFF"/>
                </a:solidFill>
              </a:rPr>
              <a:t>«Espiritualmente, Dios es el oxígeno de mi; encontraría muy difícil </a:t>
            </a:r>
            <a:r>
              <a:rPr lang="es-ES" sz="2400" dirty="0" err="1" smtClean="0">
                <a:solidFill>
                  <a:srgbClr val="FFFFFF"/>
                </a:solidFill>
              </a:rPr>
              <a:t>desarrollamre</a:t>
            </a:r>
            <a:r>
              <a:rPr lang="es-ES" sz="2400" dirty="0" smtClean="0">
                <a:solidFill>
                  <a:srgbClr val="FFFFFF"/>
                </a:solidFill>
              </a:rPr>
              <a:t> sin una creencia en Dios».</a:t>
            </a:r>
            <a:endParaRPr lang="en-US" sz="2400" dirty="0">
              <a:solidFill>
                <a:srgbClr val="FFFFFF"/>
              </a:solidFill>
            </a:endParaRPr>
          </a:p>
        </p:txBody>
      </p:sp>
      <p:pic>
        <p:nvPicPr>
          <p:cNvPr id="5" name="Marcador de contenido 6"/>
          <p:cNvPicPr>
            <a:picLocks noChangeAspect="1"/>
          </p:cNvPicPr>
          <p:nvPr/>
        </p:nvPicPr>
        <p:blipFill rotWithShape="1">
          <a:blip r:embed="rId2" cstate="print"/>
          <a:srcRect l="10674" t="3473" r="8740" b="4184"/>
          <a:stretch/>
        </p:blipFill>
        <p:spPr>
          <a:xfrm>
            <a:off x="7800825" y="310136"/>
            <a:ext cx="959805" cy="1099843"/>
          </a:xfrm>
          <a:prstGeom prst="rect">
            <a:avLst/>
          </a:prstGeom>
          <a:ln>
            <a:solidFill>
              <a:schemeClr val="bg1">
                <a:lumMod val="8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97530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9"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1758325" y="1953010"/>
            <a:ext cx="5554083" cy="4525963"/>
          </a:xfrm>
        </p:spPr>
        <p:txBody>
          <a:bodyPr>
            <a:normAutofit/>
          </a:bodyPr>
          <a:lstStyle/>
          <a:p>
            <a:pPr algn="just"/>
            <a:r>
              <a:rPr lang="es-ES" sz="2600" dirty="0" smtClean="0">
                <a:solidFill>
                  <a:srgbClr val="FFFFFF"/>
                </a:solidFill>
              </a:rPr>
              <a:t>La Biblia dice: «Dame, hijo mío, tu corazón y no pierdas de vista mis caminos» (Proverbios 23:26).</a:t>
            </a:r>
          </a:p>
          <a:p>
            <a:pPr algn="just">
              <a:buNone/>
            </a:pPr>
            <a:endParaRPr lang="en-US" sz="2600" dirty="0" smtClean="0">
              <a:solidFill>
                <a:srgbClr val="FFFFFF"/>
              </a:solidFill>
            </a:endParaRPr>
          </a:p>
          <a:p>
            <a:pPr algn="just"/>
            <a:r>
              <a:rPr lang="es-ES" sz="2600" dirty="0" smtClean="0">
                <a:solidFill>
                  <a:srgbClr val="FFFFFF"/>
                </a:solidFill>
              </a:rPr>
              <a:t>¿Deseas darle a Jesús tu corazón y permitirle que cambie tu vida?</a:t>
            </a:r>
            <a:endParaRPr lang="en-US" sz="2600" dirty="0">
              <a:solidFill>
                <a:srgbClr val="FFFFFF"/>
              </a:solidFill>
            </a:endParaRPr>
          </a:p>
        </p:txBody>
      </p:sp>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31139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s-ES" dirty="0" smtClean="0">
                <a:solidFill>
                  <a:srgbClr val="FFFFFF"/>
                </a:solidFill>
              </a:rPr>
              <a:t>De vuelta al Génesis</a:t>
            </a:r>
          </a:p>
          <a:p>
            <a:r>
              <a:rPr lang="es-ES" dirty="0" smtClean="0">
                <a:solidFill>
                  <a:srgbClr val="FFFFFF"/>
                </a:solidFill>
              </a:rPr>
              <a:t>¿Creó Dios a un ser maligno?</a:t>
            </a:r>
          </a:p>
          <a:p>
            <a:r>
              <a:rPr lang="es-ES" dirty="0" smtClean="0">
                <a:solidFill>
                  <a:srgbClr val="FFFFFF"/>
                </a:solidFill>
              </a:rPr>
              <a:t>Resultados de la desobediencia</a:t>
            </a:r>
          </a:p>
          <a:p>
            <a:r>
              <a:rPr lang="es-ES" dirty="0" smtClean="0">
                <a:solidFill>
                  <a:srgbClr val="FFFFFF"/>
                </a:solidFill>
              </a:rPr>
              <a:t>La huella de la muerte</a:t>
            </a:r>
          </a:p>
          <a:p>
            <a:r>
              <a:rPr lang="es-ES" dirty="0" smtClean="0">
                <a:solidFill>
                  <a:srgbClr val="FFFFFF"/>
                </a:solidFill>
              </a:rPr>
              <a:t>El único camino</a:t>
            </a:r>
            <a:endParaRPr lang="en-US" dirty="0">
              <a:solidFill>
                <a:srgbClr val="FFFFFF"/>
              </a:solidFill>
            </a:endParaRPr>
          </a:p>
        </p:txBody>
      </p:sp>
      <p:pic>
        <p:nvPicPr>
          <p:cNvPr id="7" name="Imagen 6"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9" name="Título 1"/>
          <p:cNvSpPr txBox="1">
            <a:spLocks/>
          </p:cNvSpPr>
          <p:nvPr/>
        </p:nvSpPr>
        <p:spPr>
          <a:xfrm>
            <a:off x="685800" y="1650962"/>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¿POR QUÉ EXISTEN EL DOLOR, EL SUFRIMIENTO Y LA MUERTE?</a:t>
            </a:r>
            <a:endParaRPr lang="en-US" dirty="0">
              <a:solidFill>
                <a:srgbClr val="FFFFFF"/>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1161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12955" y="274638"/>
            <a:ext cx="8406581" cy="1143000"/>
          </a:xfrm>
        </p:spPr>
        <p:txBody>
          <a:bodyPr>
            <a:normAutofit/>
          </a:bodyPr>
          <a:lstStyle/>
          <a:p>
            <a:r>
              <a:rPr lang="es-ES" dirty="0" smtClean="0">
                <a:solidFill>
                  <a:srgbClr val="FFFFFF"/>
                </a:solidFill>
              </a:rPr>
              <a:t>Grandes preguntas acerca de la vida</a:t>
            </a:r>
            <a:endParaRPr lang="en-US" dirty="0">
              <a:solidFill>
                <a:srgbClr val="FFFFFF"/>
              </a:solidFill>
            </a:endParaRPr>
          </a:p>
        </p:txBody>
      </p:sp>
      <p:sp>
        <p:nvSpPr>
          <p:cNvPr id="3" name="Marcador de contenido 2"/>
          <p:cNvSpPr>
            <a:spLocks noGrp="1"/>
          </p:cNvSpPr>
          <p:nvPr>
            <p:ph sz="half" idx="1"/>
          </p:nvPr>
        </p:nvSpPr>
        <p:spPr>
          <a:xfrm>
            <a:off x="457200" y="1600200"/>
            <a:ext cx="4316439" cy="4525963"/>
          </a:xfrm>
        </p:spPr>
        <p:txBody>
          <a:bodyPr>
            <a:normAutofit/>
          </a:bodyPr>
          <a:lstStyle/>
          <a:p>
            <a:pPr algn="just"/>
            <a:r>
              <a:rPr lang="es-ES" sz="2400" dirty="0" smtClean="0">
                <a:solidFill>
                  <a:srgbClr val="FFFFFF"/>
                </a:solidFill>
              </a:rPr>
              <a:t>Muchos hombres y mujeres en este planeta se hacen las mismas preguntas: ¿Qué hago aquí? ¿De dónde vengo? ¿Hacia dónde voy? ¿Hay otra vida más allá de esta?</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PT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280217" y="274638"/>
            <a:ext cx="8626587" cy="1143000"/>
          </a:xfrm>
        </p:spPr>
        <p:txBody>
          <a:bodyPr>
            <a:normAutofit/>
          </a:bodyPr>
          <a:lstStyle/>
          <a:p>
            <a:r>
              <a:rPr lang="es-ES" dirty="0" smtClean="0">
                <a:solidFill>
                  <a:srgbClr val="FFFFFF"/>
                </a:solidFill>
              </a:rPr>
              <a:t>Grandes preguntas acerca de la vida</a:t>
            </a:r>
            <a:endParaRPr lang="en-US" dirty="0">
              <a:solidFill>
                <a:srgbClr val="FFFFFF"/>
              </a:solidFill>
            </a:endParaRPr>
          </a:p>
        </p:txBody>
      </p:sp>
      <p:sp>
        <p:nvSpPr>
          <p:cNvPr id="3" name="Marcador de contenido 2"/>
          <p:cNvSpPr>
            <a:spLocks noGrp="1"/>
          </p:cNvSpPr>
          <p:nvPr>
            <p:ph sz="half" idx="1"/>
          </p:nvPr>
        </p:nvSpPr>
        <p:spPr>
          <a:xfrm>
            <a:off x="384210" y="1600201"/>
            <a:ext cx="4134002" cy="2433302"/>
          </a:xfrm>
        </p:spPr>
        <p:txBody>
          <a:bodyPr>
            <a:normAutofit/>
          </a:bodyPr>
          <a:lstStyle/>
          <a:p>
            <a:r>
              <a:rPr lang="es-ES" sz="2300" dirty="0" smtClean="0">
                <a:solidFill>
                  <a:srgbClr val="FFFFFF"/>
                </a:solidFill>
              </a:rPr>
              <a:t>Y ante estas preguntas existenciales, filósofos, escritores y pensadores intentan inútilmente responder al clamor instintivo del corazón humano.</a:t>
            </a:r>
            <a:endParaRPr lang="en-US" sz="2300" dirty="0" smtClean="0">
              <a:solidFill>
                <a:srgbClr val="FFFFFF"/>
              </a:solidFill>
            </a:endParaRPr>
          </a:p>
        </p:txBody>
      </p:sp>
      <p:sp>
        <p:nvSpPr>
          <p:cNvPr id="10" name="Marcador de contenido 2"/>
          <p:cNvSpPr>
            <a:spLocks noGrp="1"/>
          </p:cNvSpPr>
          <p:nvPr>
            <p:ph sz="half" idx="1"/>
          </p:nvPr>
        </p:nvSpPr>
        <p:spPr>
          <a:xfrm>
            <a:off x="4764968" y="1601011"/>
            <a:ext cx="4038600" cy="1764502"/>
          </a:xfrm>
        </p:spPr>
        <p:txBody>
          <a:bodyPr>
            <a:normAutofit/>
          </a:bodyPr>
          <a:lstStyle/>
          <a:p>
            <a:r>
              <a:rPr lang="es-ES" sz="2300" dirty="0" smtClean="0">
                <a:solidFill>
                  <a:srgbClr val="FFFFFF"/>
                </a:solidFill>
              </a:rPr>
              <a:t>Muchos de ellos ven en la teoría de la evolución una buena opción para entender la vida.</a:t>
            </a:r>
            <a:endParaRPr lang="en-US" sz="23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87362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_cast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32767"/>
            <a:ext cx="8229600" cy="1143000"/>
          </a:xfrm>
        </p:spPr>
        <p:txBody>
          <a:bodyPr>
            <a:normAutofit fontScale="90000"/>
          </a:bodyPr>
          <a:lstStyle/>
          <a:p>
            <a:r>
              <a:rPr lang="es-ES" dirty="0" smtClean="0">
                <a:solidFill>
                  <a:srgbClr val="FFFFFF"/>
                </a:solidFill>
              </a:rPr>
              <a:t>La prolongada búsqueda de un mecanismo evolutivo</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80252421"/>
              </p:ext>
            </p:extLst>
          </p:nvPr>
        </p:nvGraphicFramePr>
        <p:xfrm>
          <a:off x="418650" y="1581876"/>
          <a:ext cx="8328355" cy="4998720"/>
        </p:xfrm>
        <a:graphic>
          <a:graphicData uri="http://schemas.openxmlformats.org/drawingml/2006/table">
            <a:tbl>
              <a:tblPr firstRow="1" bandRow="1">
                <a:tableStyleId>{5C22544A-7EE6-4342-B048-85BDC9FD1C3A}</a:tableStyleId>
              </a:tblPr>
              <a:tblGrid>
                <a:gridCol w="1879665"/>
                <a:gridCol w="2301859"/>
                <a:gridCol w="4146831"/>
              </a:tblGrid>
              <a:tr h="630026">
                <a:tc>
                  <a:txBody>
                    <a:bodyPr/>
                    <a:lstStyle/>
                    <a:p>
                      <a:pPr algn="ctr"/>
                      <a:r>
                        <a:rPr lang="en-US" sz="1800" b="1" i="0" u="none" strike="noStrike" kern="1200" baseline="0" noProof="0" dirty="0" smtClean="0">
                          <a:solidFill>
                            <a:srgbClr val="000000"/>
                          </a:solidFill>
                          <a:latin typeface="+mn-lt"/>
                          <a:ea typeface="+mn-ea"/>
                          <a:cs typeface="+mn-cs"/>
                        </a:rPr>
                        <a:t>DESIGNACIÓN Y FECHA</a:t>
                      </a:r>
                      <a:endParaRPr lang="en-US" b="1" noProof="0" dirty="0">
                        <a:solidFill>
                          <a:srgbClr val="000000"/>
                        </a:solidFill>
                      </a:endParaRPr>
                    </a:p>
                  </a:txBody>
                  <a:tcPr>
                    <a:solidFill>
                      <a:schemeClr val="bg1">
                        <a:lumMod val="85000"/>
                        <a:alpha val="51000"/>
                      </a:schemeClr>
                    </a:solidFill>
                  </a:tcPr>
                </a:tc>
                <a:tc>
                  <a:txBody>
                    <a:bodyPr/>
                    <a:lstStyle/>
                    <a:p>
                      <a:pPr algn="ctr"/>
                      <a:r>
                        <a:rPr lang="en-US" sz="1800" b="1" i="0" u="none" strike="noStrike" kern="1200" baseline="0" noProof="0" dirty="0" smtClean="0">
                          <a:solidFill>
                            <a:srgbClr val="000000"/>
                          </a:solidFill>
                          <a:latin typeface="+mn-lt"/>
                          <a:ea typeface="+mn-ea"/>
                          <a:cs typeface="+mn-cs"/>
                        </a:rPr>
                        <a:t>PRINCIPALES EXPONENTES</a:t>
                      </a:r>
                      <a:endParaRPr lang="en-US" b="1" noProof="0" dirty="0">
                        <a:solidFill>
                          <a:srgbClr val="000000"/>
                        </a:solidFill>
                      </a:endParaRPr>
                    </a:p>
                  </a:txBody>
                  <a:tcPr>
                    <a:solidFill>
                      <a:schemeClr val="bg1">
                        <a:lumMod val="85000"/>
                        <a:alpha val="51000"/>
                      </a:schemeClr>
                    </a:solidFill>
                  </a:tcPr>
                </a:tc>
                <a:tc>
                  <a:txBody>
                    <a:bodyPr/>
                    <a:lstStyle/>
                    <a:p>
                      <a:pPr algn="ctr"/>
                      <a:r>
                        <a:rPr lang="en-US" sz="1800" b="1" i="0" u="none" strike="noStrike" kern="1200" baseline="0" noProof="0" dirty="0" smtClean="0">
                          <a:solidFill>
                            <a:srgbClr val="000000"/>
                          </a:solidFill>
                          <a:latin typeface="+mn-lt"/>
                          <a:ea typeface="+mn-ea"/>
                          <a:cs typeface="+mn-cs"/>
                        </a:rPr>
                        <a:t>CARACTERÍSTICAS</a:t>
                      </a:r>
                      <a:endParaRPr lang="en-US" b="1" noProof="0" dirty="0">
                        <a:solidFill>
                          <a:srgbClr val="000000"/>
                        </a:solidFill>
                      </a:endParaRPr>
                    </a:p>
                  </a:txBody>
                  <a:tcPr>
                    <a:solidFill>
                      <a:schemeClr val="bg1">
                        <a:lumMod val="85000"/>
                        <a:alpha val="51000"/>
                      </a:schemeClr>
                    </a:solidFill>
                  </a:tcPr>
                </a:tc>
              </a:tr>
              <a:tr h="810034">
                <a:tc>
                  <a:txBody>
                    <a:bodyPr/>
                    <a:lstStyle/>
                    <a:p>
                      <a:r>
                        <a:rPr lang="es-ES" sz="1600" b="0" i="0" u="none" strike="noStrike" kern="1200" baseline="0" dirty="0" err="1" smtClean="0">
                          <a:solidFill>
                            <a:schemeClr val="tx1"/>
                          </a:solidFill>
                          <a:latin typeface="+mn-lt"/>
                          <a:ea typeface="+mn-ea"/>
                          <a:cs typeface="+mn-cs"/>
                        </a:rPr>
                        <a:t>Lamarquismo</a:t>
                      </a:r>
                      <a:endParaRPr lang="es-ES" sz="1600" b="0" i="0" u="none" strike="noStrike" kern="1200" baseline="0" dirty="0" smtClean="0">
                        <a:solidFill>
                          <a:schemeClr val="tx1"/>
                        </a:solidFill>
                        <a:latin typeface="+mn-lt"/>
                        <a:ea typeface="+mn-ea"/>
                        <a:cs typeface="+mn-cs"/>
                      </a:endParaRPr>
                    </a:p>
                    <a:p>
                      <a:r>
                        <a:rPr lang="es-ES" sz="1600" b="0" i="0" u="none" strike="noStrike" kern="1200" baseline="0" dirty="0" smtClean="0">
                          <a:solidFill>
                            <a:schemeClr val="tx1"/>
                          </a:solidFill>
                          <a:latin typeface="+mn-lt"/>
                          <a:ea typeface="+mn-ea"/>
                          <a:cs typeface="+mn-cs"/>
                        </a:rPr>
                        <a:t>1809-1859</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Lamarck</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noProof="0" dirty="0" smtClean="0">
                          <a:solidFill>
                            <a:schemeClr val="tx1"/>
                          </a:solidFill>
                          <a:latin typeface="+mn-lt"/>
                          <a:ea typeface="+mn-ea"/>
                          <a:cs typeface="+mn-cs"/>
                        </a:rPr>
                        <a:t>El uso causa el desarrollo de nuevas características que pasan a transmitirse de forma hereditaria.</a:t>
                      </a:r>
                      <a:endParaRPr lang="en-US" sz="1600" noProof="0" dirty="0">
                        <a:solidFill>
                          <a:schemeClr val="tx1"/>
                        </a:solidFill>
                      </a:endParaRPr>
                    </a:p>
                  </a:txBody>
                  <a:tcPr>
                    <a:solidFill>
                      <a:schemeClr val="bg1">
                        <a:lumMod val="85000"/>
                        <a:alpha val="51000"/>
                      </a:schemeClr>
                    </a:solidFill>
                  </a:tcPr>
                </a:tc>
              </a:tr>
              <a:tr h="810034">
                <a:tc>
                  <a:txBody>
                    <a:bodyPr/>
                    <a:lstStyle/>
                    <a:p>
                      <a:r>
                        <a:rPr lang="es-ES" sz="1600" b="0" i="0" u="none" strike="noStrike" kern="1200" baseline="0" dirty="0" smtClean="0">
                          <a:solidFill>
                            <a:schemeClr val="tx1"/>
                          </a:solidFill>
                          <a:latin typeface="+mn-lt"/>
                          <a:ea typeface="+mn-ea"/>
                          <a:cs typeface="+mn-cs"/>
                        </a:rPr>
                        <a:t>Darwinismo</a:t>
                      </a:r>
                    </a:p>
                    <a:p>
                      <a:r>
                        <a:rPr lang="es-ES" sz="1600" b="0" i="0" u="none" strike="noStrike" kern="1200" baseline="0" dirty="0" smtClean="0">
                          <a:solidFill>
                            <a:schemeClr val="tx1"/>
                          </a:solidFill>
                          <a:latin typeface="+mn-lt"/>
                          <a:ea typeface="+mn-ea"/>
                          <a:cs typeface="+mn-cs"/>
                        </a:rPr>
                        <a:t>1859-1894</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Darwin, Wallace</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spc="-40" baseline="0" dirty="0" smtClean="0">
                          <a:solidFill>
                            <a:schemeClr val="tx1"/>
                          </a:solidFill>
                          <a:latin typeface="+mn-lt"/>
                          <a:ea typeface="+mn-ea"/>
                          <a:cs typeface="+mn-cs"/>
                        </a:rPr>
                        <a:t>Los pequeños cambios, bajo el control de la selección natural, llevan a la supervivencia del más apto. La herencia se efectúa mediante gémulas.</a:t>
                      </a:r>
                      <a:endParaRPr lang="en-US" sz="1600" spc="-40" baseline="0" noProof="0" dirty="0">
                        <a:solidFill>
                          <a:schemeClr val="tx1"/>
                        </a:solidFill>
                      </a:endParaRPr>
                    </a:p>
                  </a:txBody>
                  <a:tcPr>
                    <a:solidFill>
                      <a:schemeClr val="bg1">
                        <a:lumMod val="85000"/>
                        <a:alpha val="51000"/>
                      </a:schemeClr>
                    </a:solidFill>
                  </a:tcPr>
                </a:tc>
              </a:tr>
              <a:tr h="570024">
                <a:tc>
                  <a:txBody>
                    <a:bodyPr/>
                    <a:lstStyle/>
                    <a:p>
                      <a:r>
                        <a:rPr lang="es-ES" sz="1600" b="0" i="0" u="none" strike="noStrike" kern="1200" baseline="0" dirty="0" smtClean="0">
                          <a:solidFill>
                            <a:schemeClr val="tx1"/>
                          </a:solidFill>
                          <a:latin typeface="+mn-lt"/>
                          <a:ea typeface="+mn-ea"/>
                          <a:cs typeface="+mn-cs"/>
                        </a:rPr>
                        <a:t>Mutaciones</a:t>
                      </a:r>
                    </a:p>
                    <a:p>
                      <a:r>
                        <a:rPr lang="es-ES" sz="1600" b="0" i="0" u="none" strike="noStrike" kern="1200" baseline="0" dirty="0" smtClean="0">
                          <a:solidFill>
                            <a:schemeClr val="tx1"/>
                          </a:solidFill>
                          <a:latin typeface="+mn-lt"/>
                          <a:ea typeface="+mn-ea"/>
                          <a:cs typeface="+mn-cs"/>
                        </a:rPr>
                        <a:t>1894-1922</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Morgan, de </a:t>
                      </a:r>
                      <a:r>
                        <a:rPr lang="es-ES" sz="1600" b="0" i="0" u="none" strike="noStrike" kern="1200" baseline="0" dirty="0" err="1" smtClean="0">
                          <a:solidFill>
                            <a:schemeClr val="tx1"/>
                          </a:solidFill>
                          <a:latin typeface="+mn-lt"/>
                          <a:ea typeface="+mn-ea"/>
                          <a:cs typeface="+mn-cs"/>
                        </a:rPr>
                        <a:t>Vries</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noProof="0" dirty="0" smtClean="0">
                          <a:solidFill>
                            <a:schemeClr val="tx1"/>
                          </a:solidFill>
                          <a:latin typeface="+mn-lt"/>
                          <a:ea typeface="+mn-ea"/>
                          <a:cs typeface="+mn-cs"/>
                        </a:rPr>
                        <a:t>Énfasis en cambios </a:t>
                      </a:r>
                      <a:r>
                        <a:rPr lang="es-ES" sz="1600" b="0" i="0" u="none" strike="noStrike" kern="1200" baseline="0" noProof="0" dirty="0" err="1" smtClean="0">
                          <a:solidFill>
                            <a:schemeClr val="tx1"/>
                          </a:solidFill>
                          <a:latin typeface="+mn-lt"/>
                          <a:ea typeface="+mn-ea"/>
                          <a:cs typeface="+mn-cs"/>
                        </a:rPr>
                        <a:t>mutacionales</a:t>
                      </a:r>
                      <a:r>
                        <a:rPr lang="es-ES" sz="1600" b="0" i="0" u="none" strike="noStrike" kern="1200" baseline="0" noProof="0" dirty="0" smtClean="0">
                          <a:solidFill>
                            <a:schemeClr val="tx1"/>
                          </a:solidFill>
                          <a:latin typeface="+mn-lt"/>
                          <a:ea typeface="+mn-ea"/>
                          <a:cs typeface="+mn-cs"/>
                        </a:rPr>
                        <a:t> mayores. La selección natural no es tan importante.</a:t>
                      </a:r>
                      <a:endParaRPr lang="en-US" sz="1600" noProof="0" dirty="0">
                        <a:solidFill>
                          <a:schemeClr val="tx1"/>
                        </a:solidFill>
                      </a:endParaRPr>
                    </a:p>
                  </a:txBody>
                  <a:tcPr>
                    <a:solidFill>
                      <a:schemeClr val="bg1">
                        <a:lumMod val="85000"/>
                        <a:alpha val="51000"/>
                      </a:schemeClr>
                    </a:solidFill>
                  </a:tcPr>
                </a:tc>
              </a:tr>
              <a:tr h="1050044">
                <a:tc>
                  <a:txBody>
                    <a:bodyPr/>
                    <a:lstStyle/>
                    <a:p>
                      <a:r>
                        <a:rPr lang="es-ES" sz="1600" b="0" i="0" u="none" strike="noStrike" kern="1200" baseline="0" dirty="0" smtClean="0">
                          <a:solidFill>
                            <a:schemeClr val="tx1"/>
                          </a:solidFill>
                          <a:latin typeface="+mn-lt"/>
                          <a:ea typeface="+mn-ea"/>
                          <a:cs typeface="+mn-cs"/>
                        </a:rPr>
                        <a:t>Síntesis moderna</a:t>
                      </a:r>
                    </a:p>
                    <a:p>
                      <a:r>
                        <a:rPr lang="es-ES" sz="1600" b="0" i="0" u="none" strike="noStrike" kern="1200" baseline="0" dirty="0" smtClean="0">
                          <a:solidFill>
                            <a:schemeClr val="tx1"/>
                          </a:solidFill>
                          <a:latin typeface="+mn-lt"/>
                          <a:ea typeface="+mn-ea"/>
                          <a:cs typeface="+mn-cs"/>
                        </a:rPr>
                        <a:t>(neodarwinismo) 1922-1968</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err="1" smtClean="0">
                          <a:solidFill>
                            <a:schemeClr val="tx1"/>
                          </a:solidFill>
                          <a:latin typeface="+mn-lt"/>
                          <a:ea typeface="+mn-ea"/>
                          <a:cs typeface="+mn-cs"/>
                        </a:rPr>
                        <a:t>Chetverikov</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Dobzhansky</a:t>
                      </a:r>
                      <a:r>
                        <a:rPr lang="es-ES" sz="1600" b="0" i="0" u="none" strike="noStrike" kern="1200" baseline="0" dirty="0" smtClean="0">
                          <a:solidFill>
                            <a:schemeClr val="tx1"/>
                          </a:solidFill>
                          <a:latin typeface="+mn-lt"/>
                          <a:ea typeface="+mn-ea"/>
                          <a:cs typeface="+mn-cs"/>
                        </a:rPr>
                        <a:t>, Fisher, </a:t>
                      </a:r>
                      <a:r>
                        <a:rPr lang="es-ES" sz="1600" b="0" i="0" u="none" strike="noStrike" kern="1200" baseline="0" dirty="0" err="1" smtClean="0">
                          <a:solidFill>
                            <a:schemeClr val="tx1"/>
                          </a:solidFill>
                          <a:latin typeface="+mn-lt"/>
                          <a:ea typeface="+mn-ea"/>
                          <a:cs typeface="+mn-cs"/>
                        </a:rPr>
                        <a:t>Haldane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Huxley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Mayr</a:t>
                      </a:r>
                      <a:r>
                        <a:rPr lang="es-ES" sz="1600" b="0" i="0" u="none" strike="noStrike" kern="1200" baseline="0" dirty="0" smtClean="0">
                          <a:solidFill>
                            <a:schemeClr val="tx1"/>
                          </a:solidFill>
                          <a:latin typeface="+mn-lt"/>
                          <a:ea typeface="+mn-ea"/>
                          <a:cs typeface="+mn-cs"/>
                        </a:rPr>
                        <a:t>, Simpson, Wright</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noProof="0" dirty="0" smtClean="0">
                          <a:solidFill>
                            <a:schemeClr val="tx1"/>
                          </a:solidFill>
                          <a:latin typeface="+mn-lt"/>
                          <a:ea typeface="+mn-ea"/>
                          <a:cs typeface="+mn-cs"/>
                        </a:rPr>
                        <a:t>Actitud unificada. Los cambios en las oblaciones son importantes. Mutaciones pequeñas bajo el control de la selección natural. Relación con la clasificación tradicional.</a:t>
                      </a:r>
                      <a:endParaRPr lang="en-US" sz="1600" noProof="0" dirty="0">
                        <a:solidFill>
                          <a:schemeClr val="tx1"/>
                        </a:solidFill>
                      </a:endParaRPr>
                    </a:p>
                  </a:txBody>
                  <a:tcPr>
                    <a:solidFill>
                      <a:schemeClr val="bg1">
                        <a:lumMod val="85000"/>
                        <a:alpha val="51000"/>
                      </a:schemeClr>
                    </a:solidFill>
                  </a:tcPr>
                </a:tc>
              </a:tr>
              <a:tr h="1050044">
                <a:tc>
                  <a:txBody>
                    <a:bodyPr/>
                    <a:lstStyle/>
                    <a:p>
                      <a:r>
                        <a:rPr lang="es-ES" sz="1600" b="0" i="0" u="none" strike="noStrike" kern="1200" baseline="0" dirty="0" smtClean="0">
                          <a:solidFill>
                            <a:schemeClr val="tx1"/>
                          </a:solidFill>
                          <a:latin typeface="+mn-lt"/>
                          <a:ea typeface="+mn-ea"/>
                          <a:cs typeface="+mn-cs"/>
                        </a:rPr>
                        <a:t>Diversificación</a:t>
                      </a:r>
                    </a:p>
                    <a:p>
                      <a:r>
                        <a:rPr lang="es-ES" sz="1600" b="0" i="0" u="none" strike="noStrike" kern="1200" baseline="0" dirty="0" smtClean="0">
                          <a:solidFill>
                            <a:schemeClr val="tx1"/>
                          </a:solidFill>
                          <a:latin typeface="+mn-lt"/>
                          <a:ea typeface="+mn-ea"/>
                          <a:cs typeface="+mn-cs"/>
                        </a:rPr>
                        <a:t>1968-actualidad</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err="1" smtClean="0">
                          <a:solidFill>
                            <a:schemeClr val="tx1"/>
                          </a:solidFill>
                          <a:latin typeface="+mn-lt"/>
                          <a:ea typeface="+mn-ea"/>
                          <a:cs typeface="+mn-cs"/>
                        </a:rPr>
                        <a:t>Eldredge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Gould</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Grassé</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Henning</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Kauffman</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Kimura</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Lewontin</a:t>
                      </a:r>
                      <a:r>
                        <a:rPr lang="es-ES" sz="1600" b="0" i="0" u="none" strike="noStrike" kern="1200" baseline="0" dirty="0" smtClean="0">
                          <a:solidFill>
                            <a:schemeClr val="tx1"/>
                          </a:solidFill>
                          <a:latin typeface="+mn-lt"/>
                          <a:ea typeface="+mn-ea"/>
                          <a:cs typeface="+mn-cs"/>
                        </a:rPr>
                        <a:t>, Patterson, </a:t>
                      </a:r>
                      <a:r>
                        <a:rPr lang="es-ES" sz="1600" b="0" i="0" u="none" strike="noStrike" kern="1200" baseline="0" dirty="0" err="1" smtClean="0">
                          <a:solidFill>
                            <a:schemeClr val="tx1"/>
                          </a:solidFill>
                          <a:latin typeface="+mn-lt"/>
                          <a:ea typeface="+mn-ea"/>
                          <a:cs typeface="+mn-cs"/>
                        </a:rPr>
                        <a:t>Platnick</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noProof="0" dirty="0" smtClean="0">
                          <a:solidFill>
                            <a:schemeClr val="tx1"/>
                          </a:solidFill>
                          <a:latin typeface="+mn-lt"/>
                          <a:ea typeface="+mn-ea"/>
                          <a:cs typeface="+mn-cs"/>
                        </a:rPr>
                        <a:t>Multiplicidad de ideas contradictorias. Descontento con la síntesis moderna. Énfasis en la </a:t>
                      </a:r>
                      <a:r>
                        <a:rPr lang="es-ES" sz="1600" b="0" i="0" u="none" strike="noStrike" kern="1200" baseline="0" noProof="0" dirty="0" err="1" smtClean="0">
                          <a:solidFill>
                            <a:schemeClr val="tx1"/>
                          </a:solidFill>
                          <a:latin typeface="+mn-lt"/>
                          <a:ea typeface="+mn-ea"/>
                          <a:cs typeface="+mn-cs"/>
                        </a:rPr>
                        <a:t>cladística</a:t>
                      </a:r>
                      <a:r>
                        <a:rPr lang="es-ES" sz="1600" b="0" i="0" u="none" strike="noStrike" kern="1200" baseline="0" noProof="0" dirty="0" smtClean="0">
                          <a:solidFill>
                            <a:schemeClr val="tx1"/>
                          </a:solidFill>
                          <a:latin typeface="+mn-lt"/>
                          <a:ea typeface="+mn-ea"/>
                          <a:cs typeface="+mn-cs"/>
                        </a:rPr>
                        <a:t>. Búsqueda de una causa para la complejidad.</a:t>
                      </a:r>
                      <a:endParaRPr lang="en-US" sz="1600" noProof="0" dirty="0">
                        <a:solidFill>
                          <a:schemeClr val="tx1"/>
                        </a:solidFill>
                      </a:endParaRPr>
                    </a:p>
                  </a:txBody>
                  <a:tcPr>
                    <a:solidFill>
                      <a:schemeClr val="bg1">
                        <a:lumMod val="85000"/>
                        <a:alpha val="51000"/>
                      </a:schemeClr>
                    </a:solidFill>
                  </a:tcPr>
                </a:tc>
              </a:tr>
            </a:tbl>
          </a:graphicData>
        </a:graphic>
      </p:graphicFrame>
    </p:spTree>
    <p:extLst>
      <p:ext uri="{BB962C8B-B14F-4D97-AF65-F5344CB8AC3E}">
        <p14:creationId xmlns:p14="http://schemas.microsoft.com/office/powerpoint/2010/main" val="1026977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2871630"/>
            <a:ext cx="5836527" cy="1362075"/>
          </a:xfrm>
        </p:spPr>
        <p:txBody>
          <a:bodyPr>
            <a:noAutofit/>
          </a:bodyPr>
          <a:lstStyle/>
          <a:p>
            <a:r>
              <a:rPr lang="es-ES" sz="4800" dirty="0" smtClean="0">
                <a:solidFill>
                  <a:schemeClr val="bg1"/>
                </a:solidFill>
              </a:rPr>
              <a:t>INDICIOS CIENTÍFICOS A FAVOR DE DIOS</a:t>
            </a:r>
            <a:endParaRPr lang="en-US" sz="4800" dirty="0">
              <a:solidFill>
                <a:schemeClr val="bg1"/>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32767"/>
            <a:ext cx="8229600" cy="1143000"/>
          </a:xfrm>
        </p:spPr>
        <p:txBody>
          <a:bodyPr/>
          <a:lstStyle/>
          <a:p>
            <a:r>
              <a:rPr lang="en-US" dirty="0" smtClean="0">
                <a:solidFill>
                  <a:srgbClr val="FFFFFF"/>
                </a:solidFill>
              </a:rPr>
              <a:t>1. </a:t>
            </a:r>
            <a:r>
              <a:rPr lang="en-US" dirty="0" err="1" smtClean="0">
                <a:solidFill>
                  <a:srgbClr val="FFFFFF"/>
                </a:solidFill>
              </a:rPr>
              <a:t>Materia</a:t>
            </a:r>
            <a:endParaRPr lang="en-US" dirty="0">
              <a:solidFill>
                <a:srgbClr val="FFFFFF"/>
              </a:solidFill>
            </a:endParaRPr>
          </a:p>
        </p:txBody>
      </p:sp>
      <p:sp>
        <p:nvSpPr>
          <p:cNvPr id="4" name="Marcador de contenido 3"/>
          <p:cNvSpPr>
            <a:spLocks noGrp="1"/>
          </p:cNvSpPr>
          <p:nvPr>
            <p:ph sz="half" idx="2"/>
          </p:nvPr>
        </p:nvSpPr>
        <p:spPr>
          <a:xfrm>
            <a:off x="457199" y="1425644"/>
            <a:ext cx="5341173" cy="4708525"/>
          </a:xfrm>
        </p:spPr>
        <p:txBody>
          <a:bodyPr>
            <a:noAutofit/>
          </a:bodyPr>
          <a:lstStyle/>
          <a:p>
            <a:pPr algn="just"/>
            <a:r>
              <a:rPr lang="es-ES" sz="2100" dirty="0" smtClean="0">
                <a:solidFill>
                  <a:srgbClr val="FFFFFF"/>
                </a:solidFill>
              </a:rPr>
              <a:t>¿Por qué está organizada la materia en partículas subatómicas que siguen leyes que les permiten formar más de cien elementos que constituyen la materia del universo, al igual que los átomos, las moléculas y los cambios químicos necesarios para la vida? </a:t>
            </a:r>
          </a:p>
          <a:p>
            <a:pPr algn="just"/>
            <a:r>
              <a:rPr lang="es-ES" sz="2100" dirty="0" smtClean="0">
                <a:solidFill>
                  <a:srgbClr val="FFFFFF"/>
                </a:solidFill>
              </a:rPr>
              <a:t>Además, esta materia produce luz para poder ver. La materia podría ser, sencillamente, caótica, sin leyes. Las leyes sugieren una planificación inteligente. </a:t>
            </a:r>
          </a:p>
          <a:p>
            <a:pPr algn="just"/>
            <a:r>
              <a:rPr lang="es-ES" sz="2100" dirty="0" smtClean="0">
                <a:solidFill>
                  <a:srgbClr val="FFFFFF"/>
                </a:solidFill>
              </a:rPr>
              <a:t>¿Por qué la masa de estas partículas subatómicas es a menudo exactamente lo que se necesita con una precisión absoluta?</a:t>
            </a:r>
            <a:endParaRPr lang="en-US" sz="2100" spc="-7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525668"/>
            <a:ext cx="8069292" cy="715887"/>
          </a:xfrm>
        </p:spPr>
        <p:txBody>
          <a:bodyPr>
            <a:noAutofit/>
          </a:bodyPr>
          <a:lstStyle/>
          <a:p>
            <a:pPr algn="ctr"/>
            <a:r>
              <a:rPr lang="en-US" sz="4400" b="0" dirty="0" smtClean="0">
                <a:solidFill>
                  <a:srgbClr val="FFFFFF"/>
                </a:solidFill>
              </a:rPr>
              <a:t>2. </a:t>
            </a:r>
            <a:r>
              <a:rPr lang="en-US" sz="4400" b="0" dirty="0" err="1" smtClean="0">
                <a:solidFill>
                  <a:srgbClr val="FFFFFF"/>
                </a:solidFill>
              </a:rPr>
              <a:t>Fuerzas</a:t>
            </a:r>
            <a:endParaRPr lang="en-US" sz="4400" b="0" dirty="0">
              <a:solidFill>
                <a:srgbClr val="FFFFFF"/>
              </a:solidFill>
            </a:endParaRPr>
          </a:p>
        </p:txBody>
      </p:sp>
      <p:sp>
        <p:nvSpPr>
          <p:cNvPr id="3" name="Marcador de contenido 2"/>
          <p:cNvSpPr>
            <a:spLocks noGrp="1"/>
          </p:cNvSpPr>
          <p:nvPr>
            <p:ph type="body" sz="half" idx="2"/>
          </p:nvPr>
        </p:nvSpPr>
        <p:spPr>
          <a:xfrm>
            <a:off x="585831" y="1617859"/>
            <a:ext cx="4703106" cy="4884166"/>
          </a:xfrm>
        </p:spPr>
        <p:txBody>
          <a:bodyPr>
            <a:noAutofit/>
          </a:bodyPr>
          <a:lstStyle/>
          <a:p>
            <a:pPr algn="just"/>
            <a:r>
              <a:rPr lang="es-ES" sz="2200" dirty="0" smtClean="0">
                <a:solidFill>
                  <a:srgbClr val="FFFFFF"/>
                </a:solidFill>
              </a:rPr>
              <a:t>El valor sumamente preciso y el campo de acción de las cuatro fuerzas básicas de la física son exactamente las precisas para permitir la existencia de un universo que es adecuado para que exista la vida. La relación existente entre la fuerza de gravedad y la fuerza electromagnética tiene que ser sumamente precisa, o el Sol no daría regularmente a la Tierra la cantidad precisa de calor que necesitamos. Tal precisión tiene todo el aspecto de ser un diseño de Dios.</a:t>
            </a:r>
            <a:endParaRPr lang="en-US" sz="22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040327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2477</TotalTime>
  <Words>2570</Words>
  <Application>Microsoft Macintosh PowerPoint</Application>
  <PresentationFormat>On-screen Show (4:3)</PresentationFormat>
  <Paragraphs>177</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Calibri</vt:lpstr>
      <vt:lpstr>Arial</vt:lpstr>
      <vt:lpstr>Tema de Office</vt:lpstr>
      <vt:lpstr>PowerPoint Presentation</vt:lpstr>
      <vt:lpstr>¿De dónde venimos y hacia dónde vamos?</vt:lpstr>
      <vt:lpstr>El cantante brasileño Leonardo</vt:lpstr>
      <vt:lpstr>Grandes preguntas acerca de la vida</vt:lpstr>
      <vt:lpstr>Grandes preguntas acerca de la vida</vt:lpstr>
      <vt:lpstr>La prolongada búsqueda de un mecanismo evolutivo</vt:lpstr>
      <vt:lpstr>INDICIOS CIENTÍFICOS A FAVOR DE DIOS</vt:lpstr>
      <vt:lpstr>1. Materia</vt:lpstr>
      <vt:lpstr>2. Fuerzas</vt:lpstr>
      <vt:lpstr>3. Vida</vt:lpstr>
      <vt:lpstr>4. Organismos</vt:lpstr>
      <vt:lpstr>5. Tiempo</vt:lpstr>
      <vt:lpstr>6. Fósiles</vt:lpstr>
      <vt:lpstr>7. Mente</vt:lpstr>
      <vt:lpstr>El relato bíblico de la Creación</vt:lpstr>
      <vt:lpstr>En el principio</vt:lpstr>
      <vt:lpstr>Lo visible no provino de lo que se ve</vt:lpstr>
      <vt:lpstr>Los cielos son testigos mudos del poder de Dios</vt:lpstr>
      <vt:lpstr>¿Cómo hizo Dios el universo?</vt:lpstr>
      <vt:lpstr>La PALABRA SE ENCARNÓ</vt:lpstr>
      <vt:lpstr>Más allá del alcance humano</vt:lpstr>
      <vt:lpstr>Todo ha sido creado por medio de él</vt:lpstr>
      <vt:lpstr>Jesús es Dios</vt:lpstr>
      <vt:lpstr>¿Es Jesús Jehová?</vt:lpstr>
      <vt:lpstr>Un Ser divino-humano: Filipenses 2: 5-8</vt:lpstr>
      <vt:lpstr>Su Palabra es poderosa</vt:lpstr>
      <vt:lpstr>Tú puedes ser una nueva creación</vt:lpstr>
      <vt:lpstr>Resumen</vt:lpstr>
      <vt:lpstr>Del ateísmo al cristianismo</vt:lpstr>
      <vt:lpstr>Del ateísmo al cristianismo</vt:lpstr>
      <vt:lpstr>Del ateísmo al cristianismo</vt:lpstr>
      <vt:lpstr>Mi decisión</vt:lpstr>
      <vt:lpstr>El próximo tema:</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205</cp:revision>
  <dcterms:created xsi:type="dcterms:W3CDTF">2016-10-26T07:26:55Z</dcterms:created>
  <dcterms:modified xsi:type="dcterms:W3CDTF">2017-01-26T14:49:04Z</dcterms:modified>
</cp:coreProperties>
</file>