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9" r:id="rId1"/>
  </p:sldMasterIdLst>
  <p:notesMasterIdLst>
    <p:notesMasterId r:id="rId34"/>
  </p:notesMasterIdLst>
  <p:handoutMasterIdLst>
    <p:handoutMasterId r:id="rId35"/>
  </p:handoutMasterIdLst>
  <p:sldIdLst>
    <p:sldId id="412" r:id="rId2"/>
    <p:sldId id="413" r:id="rId3"/>
    <p:sldId id="297" r:id="rId4"/>
    <p:sldId id="416" r:id="rId5"/>
    <p:sldId id="350" r:id="rId6"/>
    <p:sldId id="395" r:id="rId7"/>
    <p:sldId id="334" r:id="rId8"/>
    <p:sldId id="263" r:id="rId9"/>
    <p:sldId id="306" r:id="rId10"/>
    <p:sldId id="396" r:id="rId11"/>
    <p:sldId id="397" r:id="rId12"/>
    <p:sldId id="398" r:id="rId13"/>
    <p:sldId id="399" r:id="rId14"/>
    <p:sldId id="400" r:id="rId15"/>
    <p:sldId id="281" r:id="rId16"/>
    <p:sldId id="371" r:id="rId17"/>
    <p:sldId id="401" r:id="rId18"/>
    <p:sldId id="402" r:id="rId19"/>
    <p:sldId id="403" r:id="rId20"/>
    <p:sldId id="404" r:id="rId21"/>
    <p:sldId id="405" r:id="rId22"/>
    <p:sldId id="410" r:id="rId23"/>
    <p:sldId id="275" r:id="rId24"/>
    <p:sldId id="408" r:id="rId25"/>
    <p:sldId id="406" r:id="rId26"/>
    <p:sldId id="409" r:id="rId27"/>
    <p:sldId id="407" r:id="rId28"/>
    <p:sldId id="295" r:id="rId29"/>
    <p:sldId id="411" r:id="rId30"/>
    <p:sldId id="394" r:id="rId31"/>
    <p:sldId id="414" r:id="rId32"/>
    <p:sldId id="41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dstein, Clifford" initials="GC" lastIdx="1" clrIdx="0">
    <p:extLst/>
  </p:cmAuthor>
  <p:cmAuthor id="2" name="Goldstein, Clifford" initials="GC [2]" lastIdx="1" clrIdx="1">
    <p:extLst/>
  </p:cmAuthor>
  <p:cmAuthor id="3" name="Goldstein, Clifford" initials="GC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9"/>
    <p:restoredTop sz="94751"/>
  </p:normalViewPr>
  <p:slideViewPr>
    <p:cSldViewPr snapToGrid="0" snapToObjects="1">
      <p:cViewPr varScale="1">
        <p:scale>
          <a:sx n="119" d="100"/>
          <a:sy n="119" d="100"/>
        </p:scale>
        <p:origin x="7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57E5-0204-3F4A-B597-DCCC984652D8}" type="datetimeFigureOut">
              <a:rPr lang="es-ES" smtClean="0"/>
              <a:pPr/>
              <a:t>26/1/17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1DFAA-9B9D-AF45-8A8E-F3321C5CA55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63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1F8A-6082-704E-95BC-74245CF32087}" type="datetimeFigureOut">
              <a:rPr lang="es-ES" smtClean="0"/>
              <a:pPr/>
              <a:t>26/1/17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F0B3-A32B-2840-BE6A-B26C9CDC4EB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05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465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5FEA-AC2D-584C-8448-7DD13439533D}" type="datetime2">
              <a:rPr lang="es-ES" smtClean="0"/>
              <a:pPr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4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8968-14BE-6F41-AD8D-E004D50BDA4D}" type="datetime2">
              <a:rPr lang="es-ES" smtClean="0"/>
              <a:pPr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5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6BA9-6ABA-CB46-BF55-FC77BE8A4D8D}" type="datetime2">
              <a:rPr lang="es-ES" smtClean="0"/>
              <a:pPr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91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imágenes prediseñadas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D567BF-BACE-554F-BE92-302CC27186C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24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imágenes prediseñadas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AE0264-4582-A748-97D8-37D5D7B778D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51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420172D-9BF2-4840-9666-5F6245795D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50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D7A77-A8E8-6846-8541-C7FDA3A510CC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04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CAB43B0-1795-854E-A9A8-0C394AFF32E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20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F75B7C3-80A2-6B47-A064-BCD7EDA0FA6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6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39E1-A295-F54A-B4E2-C709B36EB248}" type="datetime2">
              <a:rPr lang="es-ES" smtClean="0"/>
              <a:pPr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2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CFDF-F83A-8746-BCC5-CD081E5F6724}" type="datetime2">
              <a:rPr lang="es-ES" smtClean="0"/>
              <a:pPr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0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DF16-7257-3148-A47D-BF89E0D432FC}" type="datetime2">
              <a:rPr lang="es-ES" smtClean="0"/>
              <a:pPr/>
              <a:t>jueves, 26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2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18F3-A080-4F40-A33F-1714140F9876}" type="datetime2">
              <a:rPr lang="es-ES" smtClean="0"/>
              <a:pPr/>
              <a:t>jueves, 26 de enero de 2017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35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9821-705D-BB47-B0BC-4889626845C2}" type="datetime2">
              <a:rPr lang="es-ES" smtClean="0"/>
              <a:pPr/>
              <a:t>jueves, 26 de enero de 2017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51C7-10B7-204A-A0E0-A429A11F06BD}" type="datetime2">
              <a:rPr lang="es-ES" smtClean="0"/>
              <a:pPr/>
              <a:t>jueves, 26 de enero de 2017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7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3EDA-FDEB-0E46-A246-106DB7F9303B}" type="datetime2">
              <a:rPr lang="es-ES" smtClean="0"/>
              <a:pPr/>
              <a:t>jueves, 26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7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F476-75D6-6045-BDEA-E95E837A2AE1}" type="datetime2">
              <a:rPr lang="es-ES" smtClean="0"/>
              <a:pPr/>
              <a:t>jueves, 26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619B5-F61C-454D-B99A-C8C28004095B}" type="datetime2">
              <a:rPr lang="es-ES" smtClean="0"/>
              <a:pPr/>
              <a:t>jueves, 26 de enero de 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0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  <p:sldLayoutId id="2147483996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3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Creer</a:t>
            </a:r>
            <a:r>
              <a:rPr lang="en-US" dirty="0" smtClean="0">
                <a:solidFill>
                  <a:srgbClr val="FFFFFF"/>
                </a:solidFill>
              </a:rPr>
              <a:t> en Dios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10341"/>
            <a:ext cx="5908484" cy="3184525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Nos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da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sentido</a:t>
            </a:r>
            <a:r>
              <a:rPr lang="en-US" sz="2400" dirty="0" smtClean="0">
                <a:solidFill>
                  <a:srgbClr val="FFFFFF"/>
                </a:solidFill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</a:rPr>
              <a:t>vivir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Origen</a:t>
            </a:r>
          </a:p>
          <a:p>
            <a:r>
              <a:rPr lang="en-US" sz="2400" dirty="0" err="1" smtClean="0">
                <a:solidFill>
                  <a:srgbClr val="FFFFFF"/>
                </a:solidFill>
              </a:rPr>
              <a:t>Identidad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Fortaleza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47510" y="757845"/>
            <a:ext cx="5632386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Creer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Jesús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719559" y="2054248"/>
            <a:ext cx="6198386" cy="2603500"/>
          </a:xfrm>
        </p:spPr>
        <p:txBody>
          <a:bodyPr>
            <a:normAutofit/>
          </a:bodyPr>
          <a:lstStyle/>
          <a:p>
            <a:r>
              <a:rPr lang="es-ES" sz="2400" dirty="0" smtClean="0">
                <a:solidFill>
                  <a:srgbClr val="FFFFFF"/>
                </a:solidFill>
              </a:rPr>
              <a:t>Jesús nos da perdón redención, restauración, comprensión, etc.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Sin él no hay salvación </a:t>
            </a:r>
            <a:r>
              <a:rPr lang="es-ES_tradnl" sz="2400" dirty="0">
                <a:solidFill>
                  <a:srgbClr val="FFFFFF"/>
                </a:solidFill>
              </a:rPr>
              <a:t>(Hechos 4: 12</a:t>
            </a:r>
            <a:r>
              <a:rPr lang="es-ES_tradnl" sz="2400" dirty="0" smtClean="0">
                <a:solidFill>
                  <a:srgbClr val="FFFFFF"/>
                </a:solidFill>
              </a:rPr>
              <a:t>)</a:t>
            </a:r>
            <a:r>
              <a:rPr lang="es-ES" sz="2400" dirty="0" smtClean="0">
                <a:solidFill>
                  <a:srgbClr val="FFFFFF"/>
                </a:solidFill>
              </a:rPr>
              <a:t>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6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95534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Creer en el reino de los cielos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3733" y="2040667"/>
            <a:ext cx="5125287" cy="3352800"/>
          </a:xfrm>
        </p:spPr>
        <p:txBody>
          <a:bodyPr>
            <a:normAutofit/>
          </a:bodyPr>
          <a:lstStyle/>
          <a:p>
            <a:r>
              <a:rPr lang="es-ES" sz="2400" dirty="0" smtClean="0">
                <a:solidFill>
                  <a:srgbClr val="FFFFFF"/>
                </a:solidFill>
              </a:rPr>
              <a:t>Nos da sentido de pertenencia y seguridad para el futuro.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Es nuestro verdadero hogar.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Creer en la venida de Jesús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26221" y="1646403"/>
            <a:ext cx="6883628" cy="4129088"/>
          </a:xfrm>
        </p:spPr>
        <p:txBody>
          <a:bodyPr>
            <a:normAutofit/>
          </a:bodyPr>
          <a:lstStyle/>
          <a:p>
            <a:r>
              <a:rPr lang="es-ES" sz="2400" dirty="0" smtClean="0">
                <a:solidFill>
                  <a:srgbClr val="FFFFFF"/>
                </a:solidFill>
              </a:rPr>
              <a:t>Esperanza ante la situación reinante.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Animo para seguir adelante.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Nos recuerda que las condiciones del mundo cambiarán muy pronto.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¿</a:t>
            </a:r>
            <a:r>
              <a:rPr lang="en-US" dirty="0" err="1" smtClean="0">
                <a:solidFill>
                  <a:srgbClr val="FFFFFF"/>
                </a:solidFill>
              </a:rPr>
              <a:t>Cómo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vendrá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Jesús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19489" y="1706617"/>
            <a:ext cx="7007872" cy="40608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Visible (</a:t>
            </a:r>
            <a:r>
              <a:rPr lang="en-US" sz="2400" dirty="0" err="1" smtClean="0">
                <a:solidFill>
                  <a:srgbClr val="FFFFFF"/>
                </a:solidFill>
              </a:rPr>
              <a:t>Apocalipsis</a:t>
            </a:r>
            <a:r>
              <a:rPr lang="en-US" sz="2400" dirty="0" smtClean="0">
                <a:solidFill>
                  <a:srgbClr val="FFFFFF"/>
                </a:solidFill>
              </a:rPr>
              <a:t> 1: 7)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Audible (1 </a:t>
            </a:r>
            <a:r>
              <a:rPr lang="en-US" sz="2400" dirty="0" err="1" smtClean="0">
                <a:solidFill>
                  <a:srgbClr val="FFFFFF"/>
                </a:solidFill>
              </a:rPr>
              <a:t>Tesalonicenses</a:t>
            </a:r>
            <a:r>
              <a:rPr lang="en-US" sz="2400" dirty="0" smtClean="0">
                <a:solidFill>
                  <a:srgbClr val="FFFFFF"/>
                </a:solidFill>
              </a:rPr>
              <a:t> 4: 16)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>
                <a:solidFill>
                  <a:srgbClr val="FFFFFF"/>
                </a:solidFill>
              </a:rPr>
              <a:t>Repentina</a:t>
            </a:r>
            <a:r>
              <a:rPr lang="en-US" sz="2400" dirty="0" smtClean="0">
                <a:solidFill>
                  <a:srgbClr val="FFFFFF"/>
                </a:solidFill>
              </a:rPr>
              <a:t> e </a:t>
            </a:r>
            <a:r>
              <a:rPr lang="en-US" sz="2400" dirty="0" err="1" smtClean="0">
                <a:solidFill>
                  <a:srgbClr val="FFFFFF"/>
                </a:solidFill>
              </a:rPr>
              <a:t>inesperada</a:t>
            </a:r>
            <a:r>
              <a:rPr lang="en-US" sz="2400" dirty="0" smtClean="0">
                <a:solidFill>
                  <a:srgbClr val="FFFFFF"/>
                </a:solidFill>
              </a:rPr>
              <a:t> (Mateo 24: 36)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>
                <a:solidFill>
                  <a:srgbClr val="FFFFFF"/>
                </a:solidFill>
              </a:rPr>
              <a:t>Gloriosa</a:t>
            </a:r>
            <a:r>
              <a:rPr lang="en-US" sz="2400" dirty="0" smtClean="0">
                <a:solidFill>
                  <a:srgbClr val="FFFFFF"/>
                </a:solidFill>
              </a:rPr>
              <a:t> (Mateo 24: 30)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197" y="1231584"/>
            <a:ext cx="5936091" cy="1362075"/>
          </a:xfrm>
        </p:spPr>
        <p:txBody>
          <a:bodyPr>
            <a:noAutofit/>
          </a:bodyPr>
          <a:lstStyle/>
          <a:p>
            <a:r>
              <a:rPr lang="es-ES" sz="4400" dirty="0" smtClean="0">
                <a:solidFill>
                  <a:srgbClr val="FFFFFF"/>
                </a:solidFill>
              </a:rPr>
              <a:t>CARACTERÍSTICAS DEL TIEMPO DEL FIN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>
                <a:solidFill>
                  <a:srgbClr val="FFFFFF"/>
                </a:solidFill>
              </a:rPr>
              <a:t>Como en los días de Noé</a:t>
            </a:r>
            <a:endParaRPr lang="en-US" dirty="0">
              <a:solidFill>
                <a:srgbClr val="FFFFFF"/>
              </a:solidFill>
              <a:latin typeface="Calisto MT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 smtClean="0">
                <a:solidFill>
                  <a:srgbClr val="FFFFFF"/>
                </a:solidFill>
              </a:rPr>
              <a:t>«La venida del Hijo del hombre será como en tiempos de Noé. Porque en los días antes del diluvio comían, bebían y se casaban y daban en casamiento, hasta el día en que Noé entró en el arca; y no supieron nada de lo que sucedería hasta que llegó el diluvio y se los llevó a todos. Así será en la venida del Hijo del hombre” (Mateo 24: 37-39).</a:t>
            </a:r>
            <a:endParaRPr lang="en-US" sz="2400" dirty="0">
              <a:solidFill>
                <a:srgbClr val="FFFFFF"/>
              </a:solidFill>
              <a:latin typeface="Century Gothic" charset="0"/>
            </a:endParaRPr>
          </a:p>
        </p:txBody>
      </p:sp>
      <p:sp>
        <p:nvSpPr>
          <p:cNvPr id="5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err="1" smtClean="0">
                <a:solidFill>
                  <a:srgbClr val="FFFFFF"/>
                </a:solidFill>
              </a:rPr>
              <a:t>Cuatro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</a:rPr>
              <a:t>características</a:t>
            </a:r>
            <a:r>
              <a:rPr lang="en-US" sz="4000" dirty="0" smtClean="0">
                <a:solidFill>
                  <a:srgbClr val="FFFFFF"/>
                </a:solidFill>
              </a:rPr>
              <a:t> del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err="1" smtClean="0">
                <a:solidFill>
                  <a:srgbClr val="FFFFFF"/>
                </a:solidFill>
              </a:rPr>
              <a:t>mundo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</a:rPr>
              <a:t>antediluviano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248487" y="1531170"/>
            <a:ext cx="8697067" cy="4781550"/>
          </a:xfrm>
        </p:spPr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  <a:buFont typeface="Wingdings" charset="0"/>
              <a:buAutoNum type="arabicPeriod"/>
            </a:pPr>
            <a:r>
              <a:rPr lang="en-US" sz="2400" b="1" dirty="0" err="1" smtClean="0">
                <a:solidFill>
                  <a:srgbClr val="FFFFFF"/>
                </a:solidFill>
              </a:rPr>
              <a:t>Decadencia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s-ES" sz="2000" dirty="0" smtClean="0">
                <a:solidFill>
                  <a:srgbClr val="FFFFFF"/>
                </a:solidFill>
              </a:rPr>
              <a:t>Violencia, inmoralidad, incredulidad, apostasía de los hijos de Dios.</a:t>
            </a:r>
          </a:p>
          <a:p>
            <a:pPr marL="990600" lvl="1" indent="-533400">
              <a:lnSpc>
                <a:spcPct val="80000"/>
              </a:lnSpc>
            </a:pPr>
            <a:r>
              <a:rPr lang="es-ES" sz="2000" dirty="0" smtClean="0">
                <a:solidFill>
                  <a:srgbClr val="FFFFFF"/>
                </a:solidFill>
              </a:rPr>
              <a:t>«La maldad de los hombres era mucha en la tierra» (Génesis 6: 5)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</a:p>
          <a:p>
            <a:pPr marL="609600" indent="-609600">
              <a:lnSpc>
                <a:spcPct val="80000"/>
              </a:lnSpc>
              <a:buFont typeface="Wingdings" charset="0"/>
              <a:buAutoNum type="arabicPeriod"/>
            </a:pPr>
            <a:r>
              <a:rPr lang="en-US" sz="2400" b="1" dirty="0" err="1" smtClean="0">
                <a:solidFill>
                  <a:srgbClr val="FFFFFF"/>
                </a:solidFill>
              </a:rPr>
              <a:t>Proclamación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s-ES" sz="2000" dirty="0" smtClean="0">
                <a:solidFill>
                  <a:srgbClr val="FFFFFF"/>
                </a:solidFill>
              </a:rPr>
              <a:t>Noé anuncia el Diluvio durante 120 años.</a:t>
            </a:r>
          </a:p>
          <a:p>
            <a:pPr marL="990600" lvl="1" indent="-533400">
              <a:lnSpc>
                <a:spcPct val="80000"/>
              </a:lnSpc>
            </a:pPr>
            <a:r>
              <a:rPr lang="es-ES" sz="2000" dirty="0" smtClean="0">
                <a:solidFill>
                  <a:srgbClr val="FFFFFF"/>
                </a:solidFill>
              </a:rPr>
              <a:t>La gente no hace caso. Burlas e incredulidad. Cuestionamiento del anuncio. Dios cierra la puerta del arca (Génesis 7: 17).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609600" indent="-609600">
              <a:lnSpc>
                <a:spcPct val="80000"/>
              </a:lnSpc>
              <a:buFont typeface="Wingdings" charset="0"/>
              <a:buAutoNum type="arabicPeriod"/>
            </a:pPr>
            <a:r>
              <a:rPr lang="en-US" sz="2400" b="1" dirty="0" err="1" smtClean="0">
                <a:solidFill>
                  <a:srgbClr val="FFFFFF"/>
                </a:solidFill>
              </a:rPr>
              <a:t>Juicio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s-ES" sz="2000" dirty="0" smtClean="0">
                <a:solidFill>
                  <a:srgbClr val="FFFFFF"/>
                </a:solidFill>
              </a:rPr>
              <a:t>El Diluvio. Arrepentimientos inútiles de última hora. Llueve durante cuarenta días en un período de 150 días.</a:t>
            </a:r>
          </a:p>
          <a:p>
            <a:pPr marL="990600" lvl="1" indent="-533400">
              <a:lnSpc>
                <a:spcPct val="80000"/>
              </a:lnSpc>
            </a:pPr>
            <a:r>
              <a:rPr lang="es-ES" sz="2000" dirty="0" smtClean="0">
                <a:solidFill>
                  <a:srgbClr val="FFFFFF"/>
                </a:solidFill>
              </a:rPr>
              <a:t>La catástrofe dura alrededor de un año con diecisiete días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</a:p>
          <a:p>
            <a:pPr marL="609600" indent="-609600">
              <a:lnSpc>
                <a:spcPct val="80000"/>
              </a:lnSpc>
              <a:buFont typeface="Wingdings" charset="0"/>
              <a:buAutoNum type="arabicPeriod"/>
            </a:pPr>
            <a:r>
              <a:rPr lang="en-US" sz="2400" b="1" dirty="0" err="1" smtClean="0">
                <a:solidFill>
                  <a:srgbClr val="FFFFFF"/>
                </a:solidFill>
              </a:rPr>
              <a:t>Regeneración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s-ES" sz="2000" spc="-50" dirty="0" smtClean="0">
                <a:solidFill>
                  <a:srgbClr val="FFFFFF"/>
                </a:solidFill>
              </a:rPr>
              <a:t>La Tierra fue regenerada para ser habitada por el pueblo de Dios.</a:t>
            </a:r>
          </a:p>
          <a:p>
            <a:pPr marL="990600" lvl="1" indent="-533400">
              <a:lnSpc>
                <a:spcPct val="80000"/>
              </a:lnSpc>
            </a:pPr>
            <a:r>
              <a:rPr lang="es-ES" sz="2000" spc="-50" dirty="0" smtClean="0">
                <a:solidFill>
                  <a:srgbClr val="FFFFFF"/>
                </a:solidFill>
              </a:rPr>
              <a:t>El Señor la limpio de maldad para sus hijos.</a:t>
            </a:r>
            <a:endParaRPr lang="en-US" sz="2000" spc="-5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22622"/>
            <a:ext cx="8229600" cy="995016"/>
          </a:xfrm>
        </p:spPr>
        <p:txBody>
          <a:bodyPr>
            <a:no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El momento: el mundo religioso (Mateo 24: 5, 11)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522288" y="2055583"/>
            <a:ext cx="5814147" cy="33845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500" dirty="0" smtClean="0">
                <a:solidFill>
                  <a:srgbClr val="FFFFFF"/>
                </a:solidFill>
              </a:rPr>
              <a:t>Auge espiritual</a:t>
            </a:r>
          </a:p>
          <a:p>
            <a:pPr>
              <a:lnSpc>
                <a:spcPct val="90000"/>
              </a:lnSpc>
            </a:pPr>
            <a:r>
              <a:rPr lang="es-ES" sz="2500" dirty="0" smtClean="0">
                <a:solidFill>
                  <a:srgbClr val="FFFFFF"/>
                </a:solidFill>
              </a:rPr>
              <a:t>Engañadores</a:t>
            </a:r>
          </a:p>
          <a:p>
            <a:pPr>
              <a:lnSpc>
                <a:spcPct val="90000"/>
              </a:lnSpc>
            </a:pPr>
            <a:r>
              <a:rPr lang="es-ES" sz="2500" dirty="0" smtClean="0">
                <a:solidFill>
                  <a:srgbClr val="FFFFFF"/>
                </a:solidFill>
              </a:rPr>
              <a:t>Falsos </a:t>
            </a:r>
            <a:r>
              <a:rPr lang="es-ES" sz="2500" dirty="0" err="1" smtClean="0">
                <a:solidFill>
                  <a:srgbClr val="FFFFFF"/>
                </a:solidFill>
              </a:rPr>
              <a:t>Cristos</a:t>
            </a:r>
            <a:endParaRPr lang="es-ES" sz="25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500" dirty="0" smtClean="0">
                <a:solidFill>
                  <a:srgbClr val="FFFFFF"/>
                </a:solidFill>
              </a:rPr>
              <a:t>Falsos profetas</a:t>
            </a:r>
          </a:p>
          <a:p>
            <a:pPr>
              <a:lnSpc>
                <a:spcPct val="90000"/>
              </a:lnSpc>
            </a:pPr>
            <a:r>
              <a:rPr lang="es-ES" sz="2500" dirty="0" smtClean="0">
                <a:solidFill>
                  <a:srgbClr val="FFFFFF"/>
                </a:solidFill>
              </a:rPr>
              <a:t>Ideas extrañas</a:t>
            </a:r>
          </a:p>
          <a:p>
            <a:pPr>
              <a:lnSpc>
                <a:spcPct val="90000"/>
              </a:lnSpc>
            </a:pPr>
            <a:r>
              <a:rPr lang="es-ES" sz="2500" dirty="0" smtClean="0">
                <a:solidFill>
                  <a:srgbClr val="FFFFFF"/>
                </a:solidFill>
              </a:rPr>
              <a:t>Ingenuidad religiosa de la población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El momento: la política internacional (Mateo 24: 6-7)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7687" y="2067159"/>
            <a:ext cx="7447499" cy="3832225"/>
          </a:xfrm>
        </p:spPr>
        <p:txBody>
          <a:bodyPr>
            <a:normAutofit/>
          </a:bodyPr>
          <a:lstStyle/>
          <a:p>
            <a:r>
              <a:rPr lang="es-ES" sz="2500" dirty="0" smtClean="0">
                <a:solidFill>
                  <a:srgbClr val="FFFFFF"/>
                </a:solidFill>
              </a:rPr>
              <a:t>Guerras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Rumores de guerras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Corrupción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Inestabilidad política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Desencanto social con el liderazgo político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 descr="sub_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1" y="3631810"/>
            <a:ext cx="4918619" cy="1127080"/>
          </a:xfrm>
          <a:prstGeom prst="rect">
            <a:avLst/>
          </a:prstGeom>
        </p:spPr>
      </p:pic>
      <p:pic>
        <p:nvPicPr>
          <p:cNvPr id="6" name="Imagen 5" descr="tit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160"/>
            <a:ext cx="9144000" cy="2493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4910" y="2154280"/>
            <a:ext cx="7196048" cy="1470025"/>
          </a:xfrm>
        </p:spPr>
        <p:txBody>
          <a:bodyPr>
            <a:noAutofit/>
          </a:bodyPr>
          <a:lstStyle/>
          <a:p>
            <a:pPr algn="r">
              <a:lnSpc>
                <a:spcPts val="4760"/>
              </a:lnSpc>
            </a:pPr>
            <a:r>
              <a:rPr lang="es-ES" sz="4800" dirty="0" smtClean="0">
                <a:solidFill>
                  <a:schemeClr val="bg1"/>
                </a:solidFill>
              </a:rPr>
              <a:t>¿Cuándo vendrá el</a:t>
            </a:r>
            <a:br>
              <a:rPr lang="es-ES" sz="4800" dirty="0" smtClean="0">
                <a:solidFill>
                  <a:schemeClr val="bg1"/>
                </a:solidFill>
              </a:rPr>
            </a:br>
            <a:r>
              <a:rPr lang="es-ES" sz="4800" dirty="0" smtClean="0">
                <a:solidFill>
                  <a:schemeClr val="bg1"/>
                </a:solidFill>
              </a:rPr>
              <a:t>fin del mundo?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3886" y="3886200"/>
            <a:ext cx="4354703" cy="943212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FFFFFF"/>
                </a:solidFill>
              </a:rPr>
              <a:t>Tema</a:t>
            </a:r>
            <a:r>
              <a:rPr lang="en-US" dirty="0" smtClean="0">
                <a:solidFill>
                  <a:srgbClr val="FFFFFF"/>
                </a:solidFill>
              </a:rPr>
              <a:t> 11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28" y="1383010"/>
            <a:ext cx="2330113" cy="233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95534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El </a:t>
            </a:r>
            <a:r>
              <a:rPr lang="en-US" dirty="0" err="1" smtClean="0">
                <a:solidFill>
                  <a:srgbClr val="FFFFFF"/>
                </a:solidFill>
              </a:rPr>
              <a:t>momento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fenómenos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naturales</a:t>
            </a:r>
            <a:r>
              <a:rPr lang="en-US" dirty="0" smtClean="0">
                <a:solidFill>
                  <a:srgbClr val="FFFFFF"/>
                </a:solidFill>
              </a:rPr>
              <a:t> (Mateo 24: 7)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2362200"/>
            <a:ext cx="4041775" cy="3341688"/>
          </a:xfrm>
        </p:spPr>
        <p:txBody>
          <a:bodyPr>
            <a:normAutofit/>
          </a:bodyPr>
          <a:lstStyle/>
          <a:p>
            <a:r>
              <a:rPr lang="es-ES" sz="2500" dirty="0" smtClean="0">
                <a:solidFill>
                  <a:srgbClr val="FFFFFF"/>
                </a:solidFill>
              </a:rPr>
              <a:t>Terremotos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Hambres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Sequías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Inundaciones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Enfermedades nuevas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El momento: la sociedad</a:t>
            </a:r>
            <a:br>
              <a:rPr lang="es-ES" dirty="0" smtClean="0">
                <a:solidFill>
                  <a:srgbClr val="FFFFFF"/>
                </a:solidFill>
              </a:rPr>
            </a:br>
            <a:r>
              <a:rPr lang="es-ES" dirty="0" smtClean="0">
                <a:solidFill>
                  <a:srgbClr val="FFFFFF"/>
                </a:solidFill>
              </a:rPr>
              <a:t>(Mateo 24: 12)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2214563"/>
            <a:ext cx="4041775" cy="3708400"/>
          </a:xfrm>
        </p:spPr>
        <p:txBody>
          <a:bodyPr>
            <a:normAutofit/>
          </a:bodyPr>
          <a:lstStyle/>
          <a:p>
            <a:r>
              <a:rPr lang="es-ES" sz="2500" dirty="0" smtClean="0">
                <a:solidFill>
                  <a:srgbClr val="FFFFFF"/>
                </a:solidFill>
              </a:rPr>
              <a:t>Violencia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Divorcios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Egoísmo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Avaricia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Libertinaje</a:t>
            </a:r>
          </a:p>
          <a:p>
            <a:r>
              <a:rPr lang="es-ES" sz="2500" dirty="0" smtClean="0">
                <a:solidFill>
                  <a:srgbClr val="FFFFFF"/>
                </a:solidFill>
              </a:rPr>
              <a:t>Inseguridad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Una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sociedad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desquiciada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spc="-10" dirty="0" smtClean="0">
                <a:solidFill>
                  <a:srgbClr val="FFFFFF"/>
                </a:solidFill>
              </a:rPr>
              <a:t>«Ante todo, debéis saber que en los últimos días vendrá gente burlona que, siguiendo sus malos deseos, se mofará: “¿Qué hubo de esa promesa de su venida? Nuestros padres murieron, y nada ha cambiado desde el principio de la creación”» (2 Pedro 3: 3-4).</a:t>
            </a:r>
            <a:endParaRPr lang="en-US" sz="2400" spc="-1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67096" y="1659558"/>
            <a:ext cx="7772400" cy="1791876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La </a:t>
            </a:r>
            <a:r>
              <a:rPr lang="en-US" sz="4400" dirty="0" err="1" smtClean="0">
                <a:solidFill>
                  <a:srgbClr val="FFFFFF"/>
                </a:solidFill>
              </a:rPr>
              <a:t>promesa</a:t>
            </a:r>
            <a:r>
              <a:rPr lang="en-US" sz="4400" dirty="0" smtClean="0">
                <a:solidFill>
                  <a:srgbClr val="FFFFFF"/>
                </a:solidFill>
              </a:rPr>
              <a:t/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4400" dirty="0" err="1" smtClean="0">
                <a:solidFill>
                  <a:srgbClr val="FFFFFF"/>
                </a:solidFill>
              </a:rPr>
              <a:t>sigue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</a:rPr>
              <a:t>vigente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6225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¿Para </a:t>
            </a:r>
            <a:r>
              <a:rPr lang="en-US" dirty="0" err="1" smtClean="0">
                <a:solidFill>
                  <a:srgbClr val="FFFFFF"/>
                </a:solidFill>
              </a:rPr>
              <a:t>qué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vendrá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Jesús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78547"/>
            <a:ext cx="8229600" cy="4752975"/>
          </a:xfrm>
        </p:spPr>
        <p:txBody>
          <a:bodyPr>
            <a:normAutofit/>
          </a:bodyPr>
          <a:lstStyle/>
          <a:p>
            <a:pPr marL="609600" indent="-609600">
              <a:buFont typeface="Wingdings" charset="0"/>
              <a:buAutoNum type="arabicPeriod"/>
            </a:pPr>
            <a:r>
              <a:rPr lang="es-ES" sz="2400" spc="-90" dirty="0" smtClean="0">
                <a:solidFill>
                  <a:srgbClr val="FFFFFF"/>
                </a:solidFill>
              </a:rPr>
              <a:t>Para cumplir su promesa de regresar a este mundo (Juan 14: 1-3). </a:t>
            </a:r>
          </a:p>
          <a:p>
            <a:pPr marL="609600" indent="-609600">
              <a:buFont typeface="Wingdings" charset="0"/>
              <a:buAutoNum type="arabicPeriod"/>
            </a:pPr>
            <a:r>
              <a:rPr lang="es-ES" sz="2400" dirty="0" smtClean="0">
                <a:solidFill>
                  <a:srgbClr val="FFFFFF"/>
                </a:solidFill>
              </a:rPr>
              <a:t>Para liberar a su pueblo de la opresión del mal.</a:t>
            </a:r>
          </a:p>
          <a:p>
            <a:pPr marL="609600" indent="-609600">
              <a:buFont typeface="Wingdings" charset="0"/>
              <a:buAutoNum type="arabicPeriod"/>
            </a:pPr>
            <a:r>
              <a:rPr lang="es-ES" sz="2400" spc="-100" dirty="0" smtClean="0">
                <a:solidFill>
                  <a:srgbClr val="FFFFFF"/>
                </a:solidFill>
              </a:rPr>
              <a:t>Para resucitar a los que murieron en él (1 Tesalonicenses 4: 16-17).</a:t>
            </a:r>
          </a:p>
          <a:p>
            <a:pPr marL="609600" indent="-609600">
              <a:buFont typeface="Wingdings" charset="0"/>
              <a:buAutoNum type="arabicPeriod"/>
            </a:pPr>
            <a:r>
              <a:rPr lang="es-ES" sz="2400" dirty="0" smtClean="0">
                <a:solidFill>
                  <a:srgbClr val="FFFFFF"/>
                </a:solidFill>
              </a:rPr>
              <a:t>Para trasladar a su pueblo al reino de los cielos.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El día y la hora nadie la sabe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4585" y="1747032"/>
            <a:ext cx="4307118" cy="4022725"/>
          </a:xfrm>
        </p:spPr>
        <p:txBody>
          <a:bodyPr>
            <a:normAutofit/>
          </a:bodyPr>
          <a:lstStyle/>
          <a:p>
            <a:r>
              <a:rPr lang="es-ES" sz="2500" dirty="0" smtClean="0">
                <a:solidFill>
                  <a:srgbClr val="FFFFFF"/>
                </a:solidFill>
              </a:rPr>
              <a:t>«Pero en cuanto al día y la hora, nadie lo sabe, ni siquiera los ángeles en el cielo, ni el Hijo, sino sólo el Padre» (Mateo 24: 36).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Vendrá como ladrón para quienes no estén preparados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3154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 smtClean="0">
                <a:solidFill>
                  <a:srgbClr val="FFFFFF"/>
                </a:solidFill>
              </a:rPr>
              <a:t>«Pero el día del Señor vendrá como un ladrón. En aquel día los cielos desaparecerán con un estruendo espantoso, los elementos serán destruidos por el fuego, y la tierra, con todo lo que hay en ella, será quemada. Ya que todo será destruido de esa manera, ¿no deberíais vivir como Dios manda, siguiendo una conducta intachable y esperando ansiosamente la venida del día de Dios? Ese día los cielos serán destruidos por el fuego, y los elementos se derretirán con el calor de las llamas» (2 Pedro 3: 10-12).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Las palabras de los santos cuando él regrese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861461"/>
            <a:ext cx="8229600" cy="21875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 smtClean="0">
                <a:solidFill>
                  <a:srgbClr val="FFFFFF"/>
                </a:solidFill>
              </a:rPr>
              <a:t>«¡Sí, éste es nuestro Dios; en él confiamos, y él nos salvó ¡Este es el Señor, en él hemos confiado; regocijémonos y alegrémonos en su salvación!» (Isaías 25: 9).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Resumen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400" dirty="0" smtClean="0">
                <a:solidFill>
                  <a:srgbClr val="FFFFFF"/>
                </a:solidFill>
                <a:cs typeface="Calibri"/>
              </a:rPr>
              <a:t>El fin del mundo es una idea que aterroriza a la humanidad. </a:t>
            </a:r>
          </a:p>
          <a:p>
            <a:pPr algn="just"/>
            <a:r>
              <a:rPr lang="es-ES" sz="2400" dirty="0" smtClean="0">
                <a:solidFill>
                  <a:srgbClr val="FFFFFF"/>
                </a:solidFill>
                <a:cs typeface="Calibri"/>
              </a:rPr>
              <a:t>La gente tiene su propia manera de encararlo. </a:t>
            </a:r>
          </a:p>
          <a:p>
            <a:pPr algn="just"/>
            <a:r>
              <a:rPr lang="es-ES" sz="2400" dirty="0" smtClean="0">
                <a:solidFill>
                  <a:srgbClr val="FFFFFF"/>
                </a:solidFill>
                <a:cs typeface="Calibri"/>
              </a:rPr>
              <a:t>La Biblia dice que Jesús volverá a este mundo y establecerá su reino en esta tierra.</a:t>
            </a:r>
          </a:p>
          <a:p>
            <a:pPr algn="just"/>
            <a:r>
              <a:rPr lang="es-ES" sz="2400" dirty="0" smtClean="0">
                <a:solidFill>
                  <a:srgbClr val="FFFFFF"/>
                </a:solidFill>
                <a:cs typeface="Calibri"/>
              </a:rPr>
              <a:t>Jesús dijo que antes de su venida este mundo sería un lugar conflictivo y peligroso.</a:t>
            </a:r>
          </a:p>
          <a:p>
            <a:pPr algn="just"/>
            <a:r>
              <a:rPr lang="es-ES" sz="2400" dirty="0" smtClean="0">
                <a:solidFill>
                  <a:srgbClr val="FFFFFF"/>
                </a:solidFill>
                <a:cs typeface="Calibri"/>
              </a:rPr>
              <a:t>El tiempo del fin es similar a la época en la que Noé predicó en este mundo: incredulidad, inmoralidad, indiferencia hacia la Palabra de Dios, etc.</a:t>
            </a:r>
          </a:p>
          <a:p>
            <a:pPr algn="just"/>
            <a:r>
              <a:rPr lang="es-ES" sz="2400" dirty="0" smtClean="0">
                <a:solidFill>
                  <a:srgbClr val="FFFFFF"/>
                </a:solidFill>
                <a:cs typeface="Calibri"/>
              </a:rPr>
              <a:t>J</a:t>
            </a:r>
            <a:r>
              <a:rPr lang="es-ES" sz="2400" spc="-20" dirty="0" smtClean="0">
                <a:solidFill>
                  <a:srgbClr val="FFFFFF"/>
                </a:solidFill>
                <a:cs typeface="Calibri"/>
              </a:rPr>
              <a:t>esús no nos dijo el día y la hora de su venida. Así que debemos esperar su retorno observando las señales que nos ha dado.</a:t>
            </a:r>
            <a:endParaRPr lang="en-US" sz="2400" spc="-2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algn="just"/>
            <a:endParaRPr lang="en-US" sz="2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algn="just"/>
            <a:endParaRPr lang="en-US" sz="2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algn="just"/>
            <a:endParaRPr lang="en-US" sz="2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algn="just"/>
            <a:endParaRPr lang="es-ES" sz="2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just"/>
            <a:endParaRPr lang="es-ES" sz="2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just"/>
            <a:endParaRPr lang="es-E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El testimonio de C. S. Lewis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60564" y="1600200"/>
            <a:ext cx="5630748" cy="4525963"/>
          </a:xfrm>
        </p:spPr>
        <p:txBody>
          <a:bodyPr>
            <a:normAutofit/>
          </a:bodyPr>
          <a:lstStyle/>
          <a:p>
            <a:r>
              <a:rPr lang="es-ES" sz="2400" dirty="0" smtClean="0">
                <a:solidFill>
                  <a:srgbClr val="FFFFFF"/>
                </a:solidFill>
              </a:rPr>
              <a:t>Fue un novelista británico, poeta, académico, crítico literario, ensayista, teólogo laico y conferencista.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Abandonó su fe durante la adolescencia y se convirtió en un ateo.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Regresó a la fe a la edad de 32 años.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0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 espera del fin del mundo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sz="half" idx="2"/>
          </p:nvPr>
        </p:nvSpPr>
        <p:spPr>
          <a:xfrm>
            <a:off x="311971" y="1600200"/>
            <a:ext cx="6131859" cy="4525963"/>
          </a:xfrm>
        </p:spPr>
        <p:txBody>
          <a:bodyPr>
            <a:noAutofit/>
          </a:bodyPr>
          <a:lstStyle/>
          <a:p>
            <a:pPr algn="just"/>
            <a:r>
              <a:rPr lang="es-ES" sz="2400" spc="-60" dirty="0" smtClean="0">
                <a:solidFill>
                  <a:schemeClr val="bg1"/>
                </a:solidFill>
              </a:rPr>
              <a:t>En las montañas de Sierra Nevada, al sur de España, el escritor belga Patrick </a:t>
            </a:r>
            <a:r>
              <a:rPr lang="es-ES" sz="2400" spc="-60" dirty="0" err="1" smtClean="0">
                <a:solidFill>
                  <a:schemeClr val="bg1"/>
                </a:solidFill>
              </a:rPr>
              <a:t>Geryl</a:t>
            </a:r>
            <a:r>
              <a:rPr lang="es-ES" sz="2400" spc="-60" dirty="0" smtClean="0">
                <a:solidFill>
                  <a:schemeClr val="bg1"/>
                </a:solidFill>
              </a:rPr>
              <a:t> ha construido un búnker donde pensaba esconderse del cataclismo que, según él, destruiría el planeta el 21 de diciembre de 2012. </a:t>
            </a:r>
          </a:p>
          <a:p>
            <a:pPr algn="just"/>
            <a:r>
              <a:rPr lang="es-ES" sz="2400" dirty="0" smtClean="0">
                <a:solidFill>
                  <a:schemeClr val="bg1"/>
                </a:solidFill>
              </a:rPr>
              <a:t>«Queremos un lugar que esté a 2.000 metros sobre el nivel del mar», explica. Él y sus simpatizantes intentaban que 5.000 personas se cobijaran en aquel lugar que «resistirá los horrores del fin del mundo».</a:t>
            </a:r>
            <a:endParaRPr lang="en-US" sz="2400" spc="30" dirty="0" smtClean="0">
              <a:solidFill>
                <a:schemeClr val="bg1"/>
              </a:solidFill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El testimonio de C. S. Lewis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0565" y="1600200"/>
            <a:ext cx="5238262" cy="4876800"/>
          </a:xfrm>
        </p:spPr>
        <p:txBody>
          <a:bodyPr>
            <a:normAutofit/>
          </a:bodyPr>
          <a:lstStyle/>
          <a:p>
            <a:pPr algn="just"/>
            <a:r>
              <a:rPr lang="es-ES" sz="2400" spc="-20" dirty="0" smtClean="0">
                <a:solidFill>
                  <a:srgbClr val="FFFFFF"/>
                </a:solidFill>
              </a:rPr>
              <a:t>Su fe impactó profundamente su obra; sus programas de radio en tiempos de guerra sobre el cristianismo le trajeron muchas aclamaciones.</a:t>
            </a:r>
          </a:p>
          <a:p>
            <a:pPr algn="just"/>
            <a:r>
              <a:rPr lang="es-ES" sz="2400" spc="-60" dirty="0" smtClean="0">
                <a:solidFill>
                  <a:srgbClr val="FFFFFF"/>
                </a:solidFill>
              </a:rPr>
              <a:t>En referencia a cómo el hombre perdido percibirá la segunda venida de nuestro Señor, escribió: «Cuando Cristo regrese, qué horrible será saber que todo eso era verdad, y que es demasiado tarde para hacer algo al respecto».</a:t>
            </a:r>
            <a:endParaRPr lang="en-US" sz="2400" spc="-60" dirty="0" smtClean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n 10" descr="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"/>
            <a:ext cx="9144000" cy="1710647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Mi </a:t>
            </a:r>
            <a:r>
              <a:rPr lang="en-US" dirty="0" err="1" smtClean="0">
                <a:solidFill>
                  <a:srgbClr val="FFFFFF"/>
                </a:solidFill>
              </a:rPr>
              <a:t>decisión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101090" y="1835784"/>
            <a:ext cx="4820243" cy="3298005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</a:rPr>
              <a:t>Jesús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dijo</a:t>
            </a:r>
            <a:r>
              <a:rPr lang="en-US" sz="2400" dirty="0">
                <a:solidFill>
                  <a:srgbClr val="FFFFFF"/>
                </a:solidFill>
              </a:rPr>
              <a:t>: «¡Vengo pronto! </a:t>
            </a:r>
            <a:r>
              <a:rPr lang="en-US" sz="2400" dirty="0" err="1">
                <a:solidFill>
                  <a:srgbClr val="FFFFFF"/>
                </a:solidFill>
              </a:rPr>
              <a:t>Bienaventurado</a:t>
            </a:r>
            <a:r>
              <a:rPr lang="en-US" sz="2400" dirty="0">
                <a:solidFill>
                  <a:srgbClr val="FFFFFF"/>
                </a:solidFill>
              </a:rPr>
              <a:t> el que </a:t>
            </a:r>
            <a:r>
              <a:rPr lang="en-US" sz="2400" dirty="0" err="1">
                <a:solidFill>
                  <a:srgbClr val="FFFFFF"/>
                </a:solidFill>
              </a:rPr>
              <a:t>guarda</a:t>
            </a:r>
            <a:r>
              <a:rPr lang="en-US" sz="2400" dirty="0">
                <a:solidFill>
                  <a:srgbClr val="FFFFFF"/>
                </a:solidFill>
              </a:rPr>
              <a:t> las palabras de la </a:t>
            </a:r>
            <a:r>
              <a:rPr lang="en-US" sz="2400" dirty="0" err="1">
                <a:solidFill>
                  <a:srgbClr val="FFFFFF"/>
                </a:solidFill>
              </a:rPr>
              <a:t>profecía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este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libro</a:t>
            </a:r>
            <a:r>
              <a:rPr lang="en-US" sz="2400" dirty="0">
                <a:solidFill>
                  <a:srgbClr val="FFFFFF"/>
                </a:solidFill>
              </a:rPr>
              <a:t>» (</a:t>
            </a:r>
            <a:r>
              <a:rPr lang="en-US" sz="2400" dirty="0" err="1">
                <a:solidFill>
                  <a:srgbClr val="FFFFFF"/>
                </a:solidFill>
              </a:rPr>
              <a:t>Apocalipsis</a:t>
            </a:r>
            <a:r>
              <a:rPr lang="en-US" sz="2400" dirty="0">
                <a:solidFill>
                  <a:srgbClr val="FFFFFF"/>
                </a:solidFill>
              </a:rPr>
              <a:t> 22: 7</a:t>
            </a:r>
            <a:r>
              <a:rPr lang="en-US" sz="2400" dirty="0" smtClean="0">
                <a:solidFill>
                  <a:srgbClr val="FFFFFF"/>
                </a:solidFill>
              </a:rPr>
              <a:t>).</a:t>
            </a:r>
          </a:p>
          <a:p>
            <a:pPr algn="just"/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¿</a:t>
            </a:r>
            <a:r>
              <a:rPr lang="en-US" sz="2400" dirty="0" err="1">
                <a:solidFill>
                  <a:srgbClr val="FFFFFF"/>
                </a:solidFill>
              </a:rPr>
              <a:t>Deseas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aceptar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promesa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Jesús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ofrece</a:t>
            </a:r>
            <a:r>
              <a:rPr lang="en-US" sz="2400" dirty="0" smtClean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3505200"/>
            <a:ext cx="8229600" cy="2886456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Un nuevo hogar</a:t>
            </a:r>
          </a:p>
          <a:p>
            <a:r>
              <a:rPr lang="es-ES" dirty="0" smtClean="0">
                <a:solidFill>
                  <a:srgbClr val="FFFFFF"/>
                </a:solidFill>
              </a:rPr>
              <a:t>Un futuro poco esperanzador</a:t>
            </a:r>
          </a:p>
          <a:p>
            <a:r>
              <a:rPr lang="es-ES" dirty="0" smtClean="0">
                <a:solidFill>
                  <a:srgbClr val="FFFFFF"/>
                </a:solidFill>
              </a:rPr>
              <a:t>Un periodo de renovación</a:t>
            </a:r>
          </a:p>
          <a:p>
            <a:r>
              <a:rPr lang="es-ES" dirty="0" smtClean="0">
                <a:solidFill>
                  <a:srgbClr val="FFFFFF"/>
                </a:solidFill>
              </a:rPr>
              <a:t>Una realidad más allá de la imaginación</a:t>
            </a:r>
          </a:p>
          <a:p>
            <a:r>
              <a:rPr lang="es-ES" dirty="0" smtClean="0">
                <a:solidFill>
                  <a:srgbClr val="FFFFFF"/>
                </a:solidFill>
              </a:rPr>
              <a:t>Una esperanza bienaventurada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7" name="Imagen 6" descr="tit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56"/>
            <a:ext cx="9144000" cy="2525939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340116"/>
            <a:ext cx="8229600" cy="129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El </a:t>
            </a:r>
            <a:r>
              <a:rPr lang="en-US" dirty="0" err="1" smtClean="0">
                <a:solidFill>
                  <a:srgbClr val="FFFFFF"/>
                </a:solidFill>
              </a:rPr>
              <a:t>próximo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tema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85800" y="1664768"/>
            <a:ext cx="7848600" cy="133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¿HABRÁ UNA NUEVA TIERRA?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73" y="3147232"/>
            <a:ext cx="3203396" cy="3203396"/>
          </a:xfrm>
          <a:prstGeom prst="rect">
            <a:avLst/>
          </a:prstGeom>
        </p:spPr>
      </p:pic>
      <p:sp>
        <p:nvSpPr>
          <p:cNvPr id="10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9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En espera del fin del mundo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idx="1"/>
          </p:nvPr>
        </p:nvSpPr>
        <p:spPr>
          <a:xfrm>
            <a:off x="457200" y="1600200"/>
            <a:ext cx="8428616" cy="4525963"/>
          </a:xfrm>
        </p:spPr>
        <p:txBody>
          <a:bodyPr>
            <a:noAutofit/>
          </a:bodyPr>
          <a:lstStyle/>
          <a:p>
            <a:r>
              <a:rPr lang="es-ES" sz="2400" dirty="0" smtClean="0">
                <a:solidFill>
                  <a:srgbClr val="FFFFFF"/>
                </a:solidFill>
              </a:rPr>
              <a:t>Diciembre de 2012, como el mes del fin del mundo, fue un tema recurrente gracias a </a:t>
            </a:r>
            <a:r>
              <a:rPr lang="es-ES" sz="2400" smtClean="0">
                <a:solidFill>
                  <a:srgbClr val="FFFFFF"/>
                </a:solidFill>
              </a:rPr>
              <a:t>ciertos descubrimientos «proféticos</a:t>
            </a:r>
            <a:r>
              <a:rPr lang="es-ES" sz="2400" dirty="0" smtClean="0">
                <a:solidFill>
                  <a:srgbClr val="FFFFFF"/>
                </a:solidFill>
              </a:rPr>
              <a:t>». 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Primero surgió la teoría de que la Tierra sería destruida por el impacto del planeta </a:t>
            </a:r>
            <a:r>
              <a:rPr lang="es-ES" sz="2400" dirty="0" err="1" smtClean="0">
                <a:solidFill>
                  <a:srgbClr val="FFFFFF"/>
                </a:solidFill>
              </a:rPr>
              <a:t>Nibiru</a:t>
            </a:r>
            <a:r>
              <a:rPr lang="es-ES" sz="2400" dirty="0" smtClean="0">
                <a:solidFill>
                  <a:srgbClr val="FFFFFF"/>
                </a:solidFill>
              </a:rPr>
              <a:t> en 2012.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Después se empezó a hablar del Calendario Maya, que aparentemente terminaba el 21 de diciembre del mismo año.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En espera del fin del mundo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idx="1"/>
          </p:nvPr>
        </p:nvSpPr>
        <p:spPr>
          <a:xfrm>
            <a:off x="513644" y="1600200"/>
            <a:ext cx="7896578" cy="4525963"/>
          </a:xfrm>
        </p:spPr>
        <p:txBody>
          <a:bodyPr>
            <a:noAutofit/>
          </a:bodyPr>
          <a:lstStyle/>
          <a:p>
            <a:pPr algn="just"/>
            <a:r>
              <a:rPr lang="es-ES" sz="2400" dirty="0" smtClean="0">
                <a:solidFill>
                  <a:srgbClr val="FFFFFF"/>
                </a:solidFill>
              </a:rPr>
              <a:t>Más tarde aparecieron los intérpretes de Nostradamus4 y, en seguida, los «especialistas» en previsiones geológicas y astronómicas prepararon una lista de catástrofes, como la inversión del campo magnético de la Tierra, el cambio del eje de rotación de la misma, una devastadora tempestad solar y un supuesto alineamiento planetario en el que nuestro mundo quedaría en el centro de la Vía Láctea. Todo esto en diciembre de 2012.</a:t>
            </a:r>
          </a:p>
          <a:p>
            <a:pPr algn="just"/>
            <a:r>
              <a:rPr lang="es-ES" sz="2400" dirty="0" smtClean="0">
                <a:solidFill>
                  <a:srgbClr val="FFFFFF"/>
                </a:solidFill>
              </a:rPr>
              <a:t>Pero diciembre de 2012 ya es historia y el mundo sigue con sus luchas de cada día.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6438" y="274638"/>
            <a:ext cx="8010361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Un </a:t>
            </a:r>
            <a:r>
              <a:rPr lang="en-US" dirty="0" err="1" smtClean="0">
                <a:solidFill>
                  <a:srgbClr val="FFFFFF"/>
                </a:solidFill>
              </a:rPr>
              <a:t>pensamiento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recurrente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327040" cy="4525963"/>
          </a:xfrm>
        </p:spPr>
        <p:txBody>
          <a:bodyPr>
            <a:normAutofit/>
          </a:bodyPr>
          <a:lstStyle/>
          <a:p>
            <a:pPr algn="just"/>
            <a:r>
              <a:rPr lang="es-ES" sz="2400" dirty="0" smtClean="0">
                <a:solidFill>
                  <a:srgbClr val="FFFFFF"/>
                </a:solidFill>
              </a:rPr>
              <a:t>El fin del mundo es una idea que aterroriza a la humanidad. </a:t>
            </a:r>
          </a:p>
          <a:p>
            <a:pPr algn="just"/>
            <a:r>
              <a:rPr lang="es-ES" sz="2400" dirty="0" smtClean="0">
                <a:solidFill>
                  <a:srgbClr val="FFFFFF"/>
                </a:solidFill>
              </a:rPr>
              <a:t>Cada ser humano tiene su propia manera de encarar las cosas. </a:t>
            </a:r>
          </a:p>
          <a:p>
            <a:pPr algn="just"/>
            <a:r>
              <a:rPr lang="es-ES" sz="2400" dirty="0" smtClean="0">
                <a:solidFill>
                  <a:srgbClr val="FFFFFF"/>
                </a:solidFill>
              </a:rPr>
              <a:t>Algunos se ríen o permanecen indiferentes, otros se desesperan, y otros, como el escritor belga, tratan de preparar algún lugar para escapar del cataclismo final.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Algunas películas acerca</a:t>
            </a:r>
            <a:br>
              <a:rPr lang="es-ES" dirty="0" smtClean="0">
                <a:solidFill>
                  <a:srgbClr val="FFFFFF"/>
                </a:solidFill>
              </a:rPr>
            </a:br>
            <a:r>
              <a:rPr lang="es-ES" dirty="0" smtClean="0">
                <a:solidFill>
                  <a:srgbClr val="FFFFFF"/>
                </a:solidFill>
              </a:rPr>
              <a:t>del fin del mundo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idx="1"/>
          </p:nvPr>
        </p:nvSpPr>
        <p:spPr>
          <a:xfrm>
            <a:off x="236320" y="1710648"/>
            <a:ext cx="4443528" cy="4525963"/>
          </a:xfrm>
        </p:spPr>
        <p:txBody>
          <a:bodyPr>
            <a:noAutofit/>
          </a:bodyPr>
          <a:lstStyle/>
          <a:p>
            <a:r>
              <a:rPr lang="es-ES" sz="2400" dirty="0" smtClean="0">
                <a:solidFill>
                  <a:srgbClr val="FFFFFF"/>
                </a:solidFill>
              </a:rPr>
              <a:t>El día después (1983) 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70 minutos para huir (1988)  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El rapto (1992) 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El tiempo del lobo (2003) </a:t>
            </a:r>
          </a:p>
          <a:p>
            <a:r>
              <a:rPr lang="es-ES" sz="2400" spc="-50" dirty="0" smtClean="0">
                <a:solidFill>
                  <a:srgbClr val="FFFFFF"/>
                </a:solidFill>
              </a:rPr>
              <a:t>El día después de mañana (2004)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La guerra de los mundos (2005) 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Soy leyenda (2007) 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La invasión (2007)</a:t>
            </a:r>
          </a:p>
          <a:p>
            <a:r>
              <a:rPr lang="es-ES" sz="2400" dirty="0" err="1" smtClean="0">
                <a:solidFill>
                  <a:srgbClr val="FFFFFF"/>
                </a:solidFill>
              </a:rPr>
              <a:t>Fish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Story</a:t>
            </a:r>
            <a:r>
              <a:rPr lang="es-ES" sz="2400" dirty="0" smtClean="0">
                <a:solidFill>
                  <a:srgbClr val="FFFFFF"/>
                </a:solidFill>
              </a:rPr>
              <a:t> (2009) 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2012 (2009)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4294967295"/>
          </p:nvPr>
        </p:nvSpPr>
        <p:spPr>
          <a:xfrm>
            <a:off x="4884520" y="1687031"/>
            <a:ext cx="4038600" cy="4718050"/>
          </a:xfrm>
        </p:spPr>
        <p:txBody>
          <a:bodyPr>
            <a:normAutofit/>
          </a:bodyPr>
          <a:lstStyle/>
          <a:p>
            <a:r>
              <a:rPr lang="es-ES" sz="2400" dirty="0" err="1" smtClean="0">
                <a:solidFill>
                  <a:srgbClr val="FFFFFF"/>
                </a:solidFill>
              </a:rPr>
              <a:t>Take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Shelter</a:t>
            </a:r>
            <a:r>
              <a:rPr lang="es-ES" sz="2400" dirty="0" smtClean="0">
                <a:solidFill>
                  <a:srgbClr val="FFFFFF"/>
                </a:solidFill>
              </a:rPr>
              <a:t> (2011) 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Melancolía (2011)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4:44: El último día en la tierra (2011)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Buscando a un amigo para el fin del mundo (2012)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Este es el fin (2013) 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Estas horas finales (2013)</a:t>
            </a:r>
          </a:p>
          <a:p>
            <a:r>
              <a:rPr lang="es-ES" sz="2400" dirty="0" smtClean="0">
                <a:solidFill>
                  <a:srgbClr val="FFFFFF"/>
                </a:solidFill>
              </a:rPr>
              <a:t>Los signos del Apocalipsis (2014)</a:t>
            </a:r>
            <a:endParaRPr lang="es-E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5241" y="2294599"/>
            <a:ext cx="8154218" cy="1362075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¿QUÉ DICE LA BIBLIA ACERCA</a:t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4400" dirty="0" smtClean="0">
                <a:solidFill>
                  <a:srgbClr val="FFFFFF"/>
                </a:solidFill>
              </a:rPr>
              <a:t>DEL TIEMPO DEL FIN?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Palabras de consuelo y fortaleza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5786" y="1600200"/>
            <a:ext cx="543747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 smtClean="0">
                <a:solidFill>
                  <a:srgbClr val="FFFFFF"/>
                </a:solidFill>
                <a:ea typeface="Arial" charset="0"/>
                <a:cs typeface="Calibri"/>
              </a:rPr>
              <a:t>«No os angustiéis. Confiad en Dios, confiad también en mí. En el hogar de mi Padre hay muchas viviendas; si no fuera así, ya os lo habría dicho. Voy a prepararos un lugar. Y si me voy y os lo preparo, vendré para llevaros conmigo. Así estaréis donde yo esté» (Juan 14: 1-3).</a:t>
            </a:r>
            <a:endParaRPr lang="en-US" sz="2400" dirty="0" smtClean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5099587" y="6403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</a:rPr>
              <a:t>¡Hay </a:t>
            </a:r>
            <a:r>
              <a:rPr lang="en-US" dirty="0" err="1" smtClean="0">
                <a:solidFill>
                  <a:srgbClr val="FFFFFF"/>
                </a:solidFill>
              </a:rPr>
              <a:t>respuestas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3751</TotalTime>
  <Words>1515</Words>
  <Application>Microsoft Macintosh PowerPoint</Application>
  <PresentationFormat>On-screen Show (4:3)</PresentationFormat>
  <Paragraphs>176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Calibri</vt:lpstr>
      <vt:lpstr>Calisto MT</vt:lpstr>
      <vt:lpstr>Century Gothic</vt:lpstr>
      <vt:lpstr>Wingdings</vt:lpstr>
      <vt:lpstr>Arial</vt:lpstr>
      <vt:lpstr>Tema de Office</vt:lpstr>
      <vt:lpstr>PowerPoint Presentation</vt:lpstr>
      <vt:lpstr>¿Cuándo vendrá el fin del mundo?</vt:lpstr>
      <vt:lpstr>En espera del fin del mundo</vt:lpstr>
      <vt:lpstr>En espera del fin del mundo</vt:lpstr>
      <vt:lpstr>En espera del fin del mundo</vt:lpstr>
      <vt:lpstr>Un pensamiento recurrente</vt:lpstr>
      <vt:lpstr>Algunas películas acerca del fin del mundo</vt:lpstr>
      <vt:lpstr>¿QUÉ DICE LA BIBLIA ACERCA DEL TIEMPO DEL FIN?</vt:lpstr>
      <vt:lpstr>Palabras de consuelo y fortaleza</vt:lpstr>
      <vt:lpstr>Creer en Dios</vt:lpstr>
      <vt:lpstr>Creer en Jesús</vt:lpstr>
      <vt:lpstr>Creer en el reino de los cielos</vt:lpstr>
      <vt:lpstr>Creer en la venida de Jesús</vt:lpstr>
      <vt:lpstr>¿Cómo vendrá Jesús?</vt:lpstr>
      <vt:lpstr>CARACTERÍSTICAS DEL TIEMPO DEL FIN</vt:lpstr>
      <vt:lpstr>Como en los días de Noé</vt:lpstr>
      <vt:lpstr>Cuatro características del mundo antediluviano</vt:lpstr>
      <vt:lpstr>El momento: el mundo religioso (Mateo 24: 5, 11)</vt:lpstr>
      <vt:lpstr>El momento: la política internacional (Mateo 24: 6-7)</vt:lpstr>
      <vt:lpstr>El momento: fenómenos naturales (Mateo 24: 7)</vt:lpstr>
      <vt:lpstr>El momento: la sociedad (Mateo 24: 12)</vt:lpstr>
      <vt:lpstr>Una sociedad desquiciada</vt:lpstr>
      <vt:lpstr>La promesa sigue vigente</vt:lpstr>
      <vt:lpstr>¿Para qué vendrá Jesús?</vt:lpstr>
      <vt:lpstr>El día y la hora nadie la sabe</vt:lpstr>
      <vt:lpstr>Vendrá como ladrón para quienes no estén preparados</vt:lpstr>
      <vt:lpstr>Las palabras de los santos cuando él regrese</vt:lpstr>
      <vt:lpstr>Resumen</vt:lpstr>
      <vt:lpstr>El testimonio de C. S. Lewis</vt:lpstr>
      <vt:lpstr>El testimonio de C. S. Lewis</vt:lpstr>
      <vt:lpstr>Mi decisión</vt:lpstr>
      <vt:lpstr>El próximo tema:</vt:lpstr>
    </vt:vector>
  </TitlesOfParts>
  <Company>Editorial Safeliz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greatest need</dc:title>
  <dc:creator>Alejandro Medina</dc:creator>
  <cp:lastModifiedBy>Sergio Roberto Mato Riner</cp:lastModifiedBy>
  <cp:revision>655</cp:revision>
  <dcterms:created xsi:type="dcterms:W3CDTF">2016-10-26T07:26:55Z</dcterms:created>
  <dcterms:modified xsi:type="dcterms:W3CDTF">2017-01-26T16:05:43Z</dcterms:modified>
</cp:coreProperties>
</file>